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5"/>
  </p:notesMasterIdLst>
  <p:sldIdLst>
    <p:sldId id="296" r:id="rId2"/>
    <p:sldId id="410" r:id="rId3"/>
    <p:sldId id="294" r:id="rId4"/>
    <p:sldId id="392" r:id="rId5"/>
    <p:sldId id="297" r:id="rId6"/>
    <p:sldId id="302" r:id="rId7"/>
    <p:sldId id="304" r:id="rId8"/>
    <p:sldId id="399" r:id="rId9"/>
    <p:sldId id="411" r:id="rId10"/>
    <p:sldId id="412" r:id="rId11"/>
    <p:sldId id="413" r:id="rId12"/>
    <p:sldId id="414" r:id="rId13"/>
    <p:sldId id="3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62"/>
    <a:srgbClr val="B5E2E5"/>
    <a:srgbClr val="08B1EF"/>
    <a:srgbClr val="078835"/>
    <a:srgbClr val="00575E"/>
    <a:srgbClr val="FBE79F"/>
    <a:srgbClr val="FCC449"/>
    <a:srgbClr val="FCC140"/>
    <a:srgbClr val="E2B28A"/>
    <a:srgbClr val="FFB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2738" autoAdjust="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075-82AC-A229-5755-46E68313116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F375D-CC57-E416-CC83-DC32249B7E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42CCD5-B2E7-A0BB-1907-F1A9CCA2F4B6}"/>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5" name="Footer Placeholder 4">
            <a:extLst>
              <a:ext uri="{FF2B5EF4-FFF2-40B4-BE49-F238E27FC236}">
                <a16:creationId xmlns:a16="http://schemas.microsoft.com/office/drawing/2014/main" id="{5E664BE1-CADB-BC95-D9A5-3FEB2F546D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90FAE6-34D1-591B-88AE-61DDC7F566C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3305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F445-B834-579A-2F33-32CA7DA350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25383-3880-5EE3-F93B-4278D7C8DD7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45D1E-4D39-BA32-A508-3846DC5EEA00}"/>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5" name="Footer Placeholder 4">
            <a:extLst>
              <a:ext uri="{FF2B5EF4-FFF2-40B4-BE49-F238E27FC236}">
                <a16:creationId xmlns:a16="http://schemas.microsoft.com/office/drawing/2014/main" id="{4029D19D-D3B5-035A-8D26-2A10FAAB3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1FAEFA-05BA-82C1-4E47-35786969E10D}"/>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68917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96A67-2068-880C-4E6A-9EDDD380D8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C6811A-A0D6-4280-8366-7677F34FE62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4941-589B-B899-5C05-E7B839F8D10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5" name="Footer Placeholder 4">
            <a:extLst>
              <a:ext uri="{FF2B5EF4-FFF2-40B4-BE49-F238E27FC236}">
                <a16:creationId xmlns:a16="http://schemas.microsoft.com/office/drawing/2014/main" id="{3BD11A86-78EB-C0CB-9755-405C6352FD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9EA0CC-437B-404F-CD90-D3EF65D0DF5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2525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8E6-4B62-06E5-E942-01D174310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7477F4-74B4-4A6A-FE04-45928C8656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66FA-7BDD-3588-4052-292BF374BE55}"/>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5" name="Footer Placeholder 4">
            <a:extLst>
              <a:ext uri="{FF2B5EF4-FFF2-40B4-BE49-F238E27FC236}">
                <a16:creationId xmlns:a16="http://schemas.microsoft.com/office/drawing/2014/main" id="{B2DA8401-F372-4B67-6121-A076C1D6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B60227-2DC8-E8E1-4E51-47A001096349}"/>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36097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F431-70C7-F08F-F0C7-4FFD577E09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663D8E-77C6-8BAF-E8D2-A480A08664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9351-4622-F508-B46C-0A8AE2F45DB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5" name="Footer Placeholder 4">
            <a:extLst>
              <a:ext uri="{FF2B5EF4-FFF2-40B4-BE49-F238E27FC236}">
                <a16:creationId xmlns:a16="http://schemas.microsoft.com/office/drawing/2014/main" id="{08B5368E-C922-D311-6196-E433DDC85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BD0E61-52E3-B4E4-A93C-F0EF73CE859A}"/>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7149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34C7-7350-F5E6-04C8-136134C53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18A0CB-C77B-33D9-CA91-264E5DC136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03482-65BB-753E-00E8-EF0D57A467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C654-DF73-8982-A406-2DB2DEA65253}"/>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6" name="Footer Placeholder 5">
            <a:extLst>
              <a:ext uri="{FF2B5EF4-FFF2-40B4-BE49-F238E27FC236}">
                <a16:creationId xmlns:a16="http://schemas.microsoft.com/office/drawing/2014/main" id="{42F308C0-5562-9964-941A-3A5D3B4B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D0BAC5-E815-8618-859B-F9C0DB4B256E}"/>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37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2F62-8DFD-9CB0-D760-61F96267CE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D5FDAF-E9ED-96C1-7124-9BC688BD54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3A5A6-6DAE-966D-2628-1EA36CD5B3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D810E4-6FC6-2118-D38E-5324F1AE90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FB81D-338B-C1E8-95E4-8D6DF7470F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51C8F-5106-5D85-61C9-44948BF69369}"/>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8" name="Footer Placeholder 7">
            <a:extLst>
              <a:ext uri="{FF2B5EF4-FFF2-40B4-BE49-F238E27FC236}">
                <a16:creationId xmlns:a16="http://schemas.microsoft.com/office/drawing/2014/main" id="{8267B27E-62C2-A177-D34D-BAAF4E1E8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671FFB-EA1E-DE76-92EB-2D47A4804DD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057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F9D2-CB05-75B2-41A2-DCFBBD3C19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730D55-438D-4FF5-EEB7-F93D805CB1FF}"/>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4" name="Footer Placeholder 3">
            <a:extLst>
              <a:ext uri="{FF2B5EF4-FFF2-40B4-BE49-F238E27FC236}">
                <a16:creationId xmlns:a16="http://schemas.microsoft.com/office/drawing/2014/main" id="{FA223B5D-B5A2-FA08-1B17-AB6FC9423E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C81CD41-4EE4-9C75-48C5-FA4247E6572F}"/>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1522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57317-A16F-0BC7-41C9-107CA3129B7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3" name="Footer Placeholder 2">
            <a:extLst>
              <a:ext uri="{FF2B5EF4-FFF2-40B4-BE49-F238E27FC236}">
                <a16:creationId xmlns:a16="http://schemas.microsoft.com/office/drawing/2014/main" id="{93C53987-40D3-300A-FBAF-1F15731DC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24DE6F5-62D3-C307-B3C0-C8B15F10AC42}"/>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4947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E5DC-0FA1-EEA4-4CB3-72446F9C13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D5557B-02A2-959A-A8E3-BD9E31C3C3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2E55A-65CD-65DF-8FD5-BF31DCA6D2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A2B99-5F21-184D-2F0C-181ECF605C2B}"/>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6" name="Footer Placeholder 5">
            <a:extLst>
              <a:ext uri="{FF2B5EF4-FFF2-40B4-BE49-F238E27FC236}">
                <a16:creationId xmlns:a16="http://schemas.microsoft.com/office/drawing/2014/main" id="{04D575F5-9277-A33B-E4C5-FB8BB4A2AA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A3811A-75B1-F75A-B817-8D9C95FEE8E1}"/>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61826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D21-5D6B-7AAB-3CBA-C8521079DD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949AC-672D-131A-F86A-BA0EC4715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7DBA6-B102-8D74-EBE7-011718AAA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B83A2-D660-937B-3ACD-E93B55D7B648}"/>
              </a:ext>
            </a:extLst>
          </p:cNvPr>
          <p:cNvSpPr>
            <a:spLocks noGrp="1"/>
          </p:cNvSpPr>
          <p:nvPr>
            <p:ph type="dt" sz="half" idx="10"/>
          </p:nvPr>
        </p:nvSpPr>
        <p:spPr>
          <a:xfrm>
            <a:off x="838200" y="6356350"/>
            <a:ext cx="2743200" cy="365125"/>
          </a:xfrm>
          <a:prstGeom prst="rect">
            <a:avLst/>
          </a:prstGeom>
        </p:spPr>
        <p:txBody>
          <a:bodyPr/>
          <a:lstStyle/>
          <a:p>
            <a:fld id="{FB191CF7-0899-4F3A-AA52-5F7204E17497}" type="datetimeFigureOut">
              <a:rPr lang="en-US" smtClean="0"/>
              <a:t>2/12/2025</a:t>
            </a:fld>
            <a:endParaRPr lang="en-US"/>
          </a:p>
        </p:txBody>
      </p:sp>
      <p:sp>
        <p:nvSpPr>
          <p:cNvPr id="6" name="Footer Placeholder 5">
            <a:extLst>
              <a:ext uri="{FF2B5EF4-FFF2-40B4-BE49-F238E27FC236}">
                <a16:creationId xmlns:a16="http://schemas.microsoft.com/office/drawing/2014/main" id="{B0229B54-B4DA-6159-4F61-FCE40D5C9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DE36CB-D082-63B8-9239-C6CED8D81BC4}"/>
              </a:ext>
            </a:extLst>
          </p:cNvPr>
          <p:cNvSpPr>
            <a:spLocks noGrp="1"/>
          </p:cNvSpPr>
          <p:nvPr>
            <p:ph type="sldNum" sz="quarter" idx="12"/>
          </p:nvPr>
        </p:nvSpPr>
        <p:spPr>
          <a:xfrm>
            <a:off x="8610600" y="6356350"/>
            <a:ext cx="2743200" cy="365125"/>
          </a:xfrm>
          <a:prstGeom prst="rect">
            <a:avLst/>
          </a:prstGeom>
        </p:spPr>
        <p:txBody>
          <a:bodyPr/>
          <a:lstStyle/>
          <a:p>
            <a:fld id="{EA77D3FF-ADD3-4E7E-AAEF-D20C4680A2CA}" type="slidenum">
              <a:rPr lang="en-US" smtClean="0"/>
              <a:t>‹#›</a:t>
            </a:fld>
            <a:endParaRPr lang="en-US"/>
          </a:p>
        </p:txBody>
      </p:sp>
    </p:spTree>
    <p:extLst>
      <p:ext uri="{BB962C8B-B14F-4D97-AF65-F5344CB8AC3E}">
        <p14:creationId xmlns:p14="http://schemas.microsoft.com/office/powerpoint/2010/main" val="17178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9C32CCB7-12E5-D60F-A350-B189137827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9541365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12" name="Picture 11" descr="A cartoon of a person wearing a chef hat&#10;&#10;Description automatically generated">
            <a:extLst>
              <a:ext uri="{FF2B5EF4-FFF2-40B4-BE49-F238E27FC236}">
                <a16:creationId xmlns:a16="http://schemas.microsoft.com/office/drawing/2014/main" id="{A3413C48-8140-D3B5-0550-D299A8C9A9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232219" y="1963713"/>
            <a:ext cx="6419735" cy="5280064"/>
          </a:xfrm>
          <a:prstGeom prst="rect">
            <a:avLst/>
          </a:prstGeom>
        </p:spPr>
      </p:pic>
      <p:pic>
        <p:nvPicPr>
          <p:cNvPr id="5" name="Picture 4">
            <a:extLst>
              <a:ext uri="{FF2B5EF4-FFF2-40B4-BE49-F238E27FC236}">
                <a16:creationId xmlns:a16="http://schemas.microsoft.com/office/drawing/2014/main" id="{031ED771-C743-F1E2-2C37-31377DC221FA}"/>
              </a:ext>
            </a:extLst>
          </p:cNvPr>
          <p:cNvPicPr>
            <a:picLocks noChangeAspect="1"/>
          </p:cNvPicPr>
          <p:nvPr/>
        </p:nvPicPr>
        <p:blipFill>
          <a:blip r:embed="rId5"/>
          <a:stretch>
            <a:fillRect/>
          </a:stretch>
        </p:blipFill>
        <p:spPr>
          <a:xfrm>
            <a:off x="2360242" y="1024847"/>
            <a:ext cx="11223709" cy="187773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AB1F4D9B-61C1-58D1-A738-85F724953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2676" y="0"/>
            <a:ext cx="1561145" cy="1561145"/>
          </a:xfrm>
          <a:prstGeom prst="rect">
            <a:avLst/>
          </a:prstGeom>
        </p:spPr>
      </p:pic>
    </p:spTree>
    <p:extLst>
      <p:ext uri="{BB962C8B-B14F-4D97-AF65-F5344CB8AC3E}">
        <p14:creationId xmlns:p14="http://schemas.microsoft.com/office/powerpoint/2010/main" val="2591980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a) Số?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libri" panose="020F0502020204030204"/>
                <a:ea typeface="+mn-ea"/>
                <a:cs typeface="+mn-cs"/>
              </a:rPr>
              <a:t>Dựa vào kết quả thu thập được, hãy hoàn thành bảng số liệu dưới đây.</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34241A80-3020-7706-885C-01047A17F501}"/>
              </a:ext>
            </a:extLst>
          </p:cNvPr>
          <p:cNvGraphicFramePr>
            <a:graphicFrameLocks noGrp="1"/>
          </p:cNvGraphicFramePr>
          <p:nvPr>
            <p:extLst>
              <p:ext uri="{D42A27DB-BD31-4B8C-83A1-F6EECF244321}">
                <p14:modId xmlns:p14="http://schemas.microsoft.com/office/powerpoint/2010/main" val="4138447527"/>
              </p:ext>
            </p:extLst>
          </p:nvPr>
        </p:nvGraphicFramePr>
        <p:xfrm>
          <a:off x="806303" y="2146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4" name="TextBox 3">
            <a:extLst>
              <a:ext uri="{FF2B5EF4-FFF2-40B4-BE49-F238E27FC236}">
                <a16:creationId xmlns:a16="http://schemas.microsoft.com/office/drawing/2014/main" id="{2F2558F5-30F8-9225-B29A-AA6CB0223F07}"/>
              </a:ext>
            </a:extLst>
          </p:cNvPr>
          <p:cNvSpPr txBox="1"/>
          <p:nvPr/>
        </p:nvSpPr>
        <p:spPr>
          <a:xfrm>
            <a:off x="4401879" y="3519377"/>
            <a:ext cx="2987749" cy="707886"/>
          </a:xfrm>
          <a:prstGeom prst="rect">
            <a:avLst/>
          </a:prstGeom>
          <a:noFill/>
        </p:spPr>
        <p:txBody>
          <a:bodyPr wrap="square" rtlCol="0">
            <a:spAutoFit/>
          </a:bodyPr>
          <a:lstStyle/>
          <a:p>
            <a:pPr algn="ctr"/>
            <a:r>
              <a:rPr lang="vi-VN" sz="4000" b="1" dirty="0">
                <a:solidFill>
                  <a:srgbClr val="FF0000"/>
                </a:solidFill>
                <a:effectLst/>
                <a:latin typeface="Cambria" panose="02040503050406030204" pitchFamily="18" charset="0"/>
                <a:ea typeface="Cambria" panose="02040503050406030204" pitchFamily="18" charset="0"/>
              </a:rPr>
              <a:t>Ví dụ:</a:t>
            </a:r>
            <a:endParaRPr lang="en-US" sz="4000" b="1" dirty="0">
              <a:solidFill>
                <a:srgbClr val="FF0000"/>
              </a:solidFill>
              <a:effectLst/>
              <a:latin typeface="Cambria" panose="02040503050406030204" pitchFamily="18" charset="0"/>
              <a:ea typeface="Cambria" panose="02040503050406030204" pitchFamily="18" charset="0"/>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2328196099"/>
              </p:ext>
            </p:extLst>
          </p:nvPr>
        </p:nvGraphicFramePr>
        <p:xfrm>
          <a:off x="880731" y="4432975"/>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Tree>
    <p:extLst>
      <p:ext uri="{BB962C8B-B14F-4D97-AF65-F5344CB8AC3E}">
        <p14:creationId xmlns:p14="http://schemas.microsoft.com/office/powerpoint/2010/main" val="179794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691115" y="400970"/>
            <a:ext cx="11206717"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a:rPr>
              <a:t>b) Quan sát bảng số liệu và trả lời câu hỏi</a:t>
            </a:r>
          </a:p>
          <a:p>
            <a:pPr lvl="0" algn="just">
              <a:defRPr/>
            </a:pPr>
            <a:r>
              <a:rPr lang="vi-VN" sz="3200" dirty="0">
                <a:solidFill>
                  <a:prstClr val="black"/>
                </a:solidFill>
                <a:latin typeface="Calibri" panose="020F0502020204030204"/>
              </a:rPr>
              <a:t>- Có bao nhiêu bạn cảm thấy rất hài lòng với ngôi trường hiện tại?</a:t>
            </a:r>
          </a:p>
          <a:p>
            <a:pPr lvl="0" algn="just">
              <a:defRPr/>
            </a:pPr>
            <a:r>
              <a:rPr lang="vi-VN" sz="3200" dirty="0">
                <a:solidFill>
                  <a:prstClr val="black"/>
                </a:solidFill>
                <a:latin typeface="Calibri" panose="020F0502020204030204"/>
              </a:rPr>
              <a:t>- Số điểm nào xuất hiện nhiều nhất?</a:t>
            </a:r>
            <a:endParaRPr kumimoji="0" lang="en-US" sz="320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8" name="Table 7">
            <a:extLst>
              <a:ext uri="{FF2B5EF4-FFF2-40B4-BE49-F238E27FC236}">
                <a16:creationId xmlns:a16="http://schemas.microsoft.com/office/drawing/2014/main" id="{4335ADAD-37ED-DB09-80A5-64A2F1C763A6}"/>
              </a:ext>
            </a:extLst>
          </p:cNvPr>
          <p:cNvGraphicFramePr>
            <a:graphicFrameLocks noGrp="1"/>
          </p:cNvGraphicFramePr>
          <p:nvPr>
            <p:extLst>
              <p:ext uri="{D42A27DB-BD31-4B8C-83A1-F6EECF244321}">
                <p14:modId xmlns:p14="http://schemas.microsoft.com/office/powerpoint/2010/main" val="437768008"/>
              </p:ext>
            </p:extLst>
          </p:nvPr>
        </p:nvGraphicFramePr>
        <p:xfrm>
          <a:off x="838201" y="2072547"/>
          <a:ext cx="10515600" cy="1036320"/>
        </p:xfrm>
        <a:graphic>
          <a:graphicData uri="http://schemas.openxmlformats.org/drawingml/2006/table">
            <a:tbl>
              <a:tblPr/>
              <a:tblGrid>
                <a:gridCol w="1752600">
                  <a:extLst>
                    <a:ext uri="{9D8B030D-6E8A-4147-A177-3AD203B41FA5}">
                      <a16:colId xmlns:a16="http://schemas.microsoft.com/office/drawing/2014/main" val="2826506157"/>
                    </a:ext>
                  </a:extLst>
                </a:gridCol>
                <a:gridCol w="1752600">
                  <a:extLst>
                    <a:ext uri="{9D8B030D-6E8A-4147-A177-3AD203B41FA5}">
                      <a16:colId xmlns:a16="http://schemas.microsoft.com/office/drawing/2014/main" val="2883842590"/>
                    </a:ext>
                  </a:extLst>
                </a:gridCol>
                <a:gridCol w="1752600">
                  <a:extLst>
                    <a:ext uri="{9D8B030D-6E8A-4147-A177-3AD203B41FA5}">
                      <a16:colId xmlns:a16="http://schemas.microsoft.com/office/drawing/2014/main" val="3879487581"/>
                    </a:ext>
                  </a:extLst>
                </a:gridCol>
                <a:gridCol w="1752600">
                  <a:extLst>
                    <a:ext uri="{9D8B030D-6E8A-4147-A177-3AD203B41FA5}">
                      <a16:colId xmlns:a16="http://schemas.microsoft.com/office/drawing/2014/main" val="1808359782"/>
                    </a:ext>
                  </a:extLst>
                </a:gridCol>
                <a:gridCol w="1752600">
                  <a:extLst>
                    <a:ext uri="{9D8B030D-6E8A-4147-A177-3AD203B41FA5}">
                      <a16:colId xmlns:a16="http://schemas.microsoft.com/office/drawing/2014/main" val="4250895986"/>
                    </a:ext>
                  </a:extLst>
                </a:gridCol>
                <a:gridCol w="1752600">
                  <a:extLst>
                    <a:ext uri="{9D8B030D-6E8A-4147-A177-3AD203B41FA5}">
                      <a16:colId xmlns:a16="http://schemas.microsoft.com/office/drawing/2014/main" val="32787500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506819"/>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53626"/>
                  </a:ext>
                </a:extLst>
              </a:tr>
            </a:tbl>
          </a:graphicData>
        </a:graphic>
      </p:graphicFrame>
      <p:sp>
        <p:nvSpPr>
          <p:cNvPr id="3" name="TextBox 2">
            <a:extLst>
              <a:ext uri="{FF2B5EF4-FFF2-40B4-BE49-F238E27FC236}">
                <a16:creationId xmlns:a16="http://schemas.microsoft.com/office/drawing/2014/main" id="{02FE6C83-5559-CCA8-083F-E8048CA5691F}"/>
              </a:ext>
            </a:extLst>
          </p:cNvPr>
          <p:cNvSpPr txBox="1"/>
          <p:nvPr/>
        </p:nvSpPr>
        <p:spPr>
          <a:xfrm>
            <a:off x="1073888" y="3370520"/>
            <a:ext cx="10185991" cy="2425344"/>
          </a:xfrm>
          <a:prstGeom prst="rect">
            <a:avLst/>
          </a:prstGeom>
          <a:noFill/>
        </p:spPr>
        <p:txBody>
          <a:bodyPr wrap="square" rtlCol="0">
            <a:spAutoFit/>
          </a:bodyPr>
          <a:lstStyle/>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Có 4 bạn cảm thấy rất hài lòng</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Điểm 4 xuất hiện nhiều nhất</a:t>
            </a:r>
            <a:endParaRPr lang="en-US" sz="2800" dirty="0">
              <a:solidFill>
                <a:srgbClr val="FF0000"/>
              </a:solidFill>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 Số điểm trung bình về mức độ hài lòng với trường học của các bạn trong nhóm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dirty="0">
                <a:solidFill>
                  <a:srgbClr val="FF0000"/>
                </a:solidFill>
                <a:effectLst/>
                <a:latin typeface="Cambria" panose="02040503050406030204" pitchFamily="18" charset="0"/>
                <a:ea typeface="Cambria" panose="02040503050406030204" pitchFamily="18" charset="0"/>
              </a:rPr>
              <a:t>(1 x 0 + 2 x 1 + 3 x 2 + 4 x 5 + 5 x 4) : 12 = 48</a:t>
            </a:r>
            <a:r>
              <a:rPr lang="en-US" sz="2800" dirty="0">
                <a:solidFill>
                  <a:srgbClr val="FF0000"/>
                </a:solidFill>
                <a:effectLst/>
                <a:latin typeface="Cambria" panose="02040503050406030204" pitchFamily="18" charset="0"/>
                <a:ea typeface="Cambria" panose="02040503050406030204" pitchFamily="18" charset="0"/>
              </a:rPr>
              <a:t> </a:t>
            </a:r>
            <a:r>
              <a:rPr lang="vi-VN" sz="2800" dirty="0">
                <a:solidFill>
                  <a:srgbClr val="FF0000"/>
                </a:solidFill>
                <a:effectLst/>
                <a:latin typeface="Cambria" panose="02040503050406030204" pitchFamily="18" charset="0"/>
                <a:ea typeface="Cambria" panose="02040503050406030204" pitchFamily="18" charset="0"/>
              </a:rPr>
              <a:t>: 12 = 4 (điểm)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036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542829"/>
          </a:xfrm>
          <a:custGeom>
            <a:avLst/>
            <a:gdLst>
              <a:gd name="connsiteX0" fmla="*/ 0 w 7253417"/>
              <a:gd name="connsiteY0" fmla="*/ 590483 h 3542829"/>
              <a:gd name="connsiteX1" fmla="*/ 590483 w 7253417"/>
              <a:gd name="connsiteY1" fmla="*/ 0 h 3542829"/>
              <a:gd name="connsiteX2" fmla="*/ 6662934 w 7253417"/>
              <a:gd name="connsiteY2" fmla="*/ 0 h 3542829"/>
              <a:gd name="connsiteX3" fmla="*/ 7253417 w 7253417"/>
              <a:gd name="connsiteY3" fmla="*/ 590483 h 3542829"/>
              <a:gd name="connsiteX4" fmla="*/ 7253417 w 7253417"/>
              <a:gd name="connsiteY4" fmla="*/ 2952346 h 3542829"/>
              <a:gd name="connsiteX5" fmla="*/ 6662934 w 7253417"/>
              <a:gd name="connsiteY5" fmla="*/ 3542829 h 3542829"/>
              <a:gd name="connsiteX6" fmla="*/ 590483 w 7253417"/>
              <a:gd name="connsiteY6" fmla="*/ 3542829 h 3542829"/>
              <a:gd name="connsiteX7" fmla="*/ 0 w 7253417"/>
              <a:gd name="connsiteY7" fmla="*/ 2952346 h 3542829"/>
              <a:gd name="connsiteX8" fmla="*/ 0 w 7253417"/>
              <a:gd name="connsiteY8" fmla="*/ 590483 h 354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542829" fill="none" extrusionOk="0">
                <a:moveTo>
                  <a:pt x="0" y="590483"/>
                </a:moveTo>
                <a:cubicBezTo>
                  <a:pt x="-49380" y="267438"/>
                  <a:pt x="254267" y="57355"/>
                  <a:pt x="590483" y="0"/>
                </a:cubicBezTo>
                <a:cubicBezTo>
                  <a:pt x="2342527" y="77600"/>
                  <a:pt x="4453562" y="-27269"/>
                  <a:pt x="6662934" y="0"/>
                </a:cubicBezTo>
                <a:cubicBezTo>
                  <a:pt x="6995910" y="-9051"/>
                  <a:pt x="7277581" y="271482"/>
                  <a:pt x="7253417" y="590483"/>
                </a:cubicBezTo>
                <a:cubicBezTo>
                  <a:pt x="7362417" y="1143808"/>
                  <a:pt x="7175208" y="2563361"/>
                  <a:pt x="7253417" y="2952346"/>
                </a:cubicBezTo>
                <a:cubicBezTo>
                  <a:pt x="7214102" y="3263081"/>
                  <a:pt x="6979364" y="3547100"/>
                  <a:pt x="6662934" y="3542829"/>
                </a:cubicBezTo>
                <a:cubicBezTo>
                  <a:pt x="3888229" y="3592006"/>
                  <a:pt x="2232937" y="3420127"/>
                  <a:pt x="590483" y="3542829"/>
                </a:cubicBezTo>
                <a:cubicBezTo>
                  <a:pt x="260566" y="3572025"/>
                  <a:pt x="-19135" y="3294937"/>
                  <a:pt x="0" y="2952346"/>
                </a:cubicBezTo>
                <a:cubicBezTo>
                  <a:pt x="47022" y="2168965"/>
                  <a:pt x="104569" y="1735633"/>
                  <a:pt x="0" y="590483"/>
                </a:cubicBezTo>
                <a:close/>
              </a:path>
              <a:path w="7253417" h="3542829" stroke="0" extrusionOk="0">
                <a:moveTo>
                  <a:pt x="0" y="590483"/>
                </a:moveTo>
                <a:cubicBezTo>
                  <a:pt x="63726" y="257084"/>
                  <a:pt x="311877" y="-3170"/>
                  <a:pt x="590483" y="0"/>
                </a:cubicBezTo>
                <a:cubicBezTo>
                  <a:pt x="2503703" y="-129276"/>
                  <a:pt x="5602045" y="-77778"/>
                  <a:pt x="6662934" y="0"/>
                </a:cubicBezTo>
                <a:cubicBezTo>
                  <a:pt x="6970223" y="-60018"/>
                  <a:pt x="7249788" y="285296"/>
                  <a:pt x="7253417" y="590483"/>
                </a:cubicBezTo>
                <a:cubicBezTo>
                  <a:pt x="7335016" y="1702552"/>
                  <a:pt x="7407717" y="2275409"/>
                  <a:pt x="7253417" y="2952346"/>
                </a:cubicBezTo>
                <a:cubicBezTo>
                  <a:pt x="7273875" y="3321605"/>
                  <a:pt x="6935810" y="3560923"/>
                  <a:pt x="6662934" y="3542829"/>
                </a:cubicBezTo>
                <a:cubicBezTo>
                  <a:pt x="5126508" y="3587049"/>
                  <a:pt x="2479589" y="3513447"/>
                  <a:pt x="590483" y="3542829"/>
                </a:cubicBezTo>
                <a:cubicBezTo>
                  <a:pt x="251087" y="3491798"/>
                  <a:pt x="-30884" y="3271323"/>
                  <a:pt x="0" y="2952346"/>
                </a:cubicBezTo>
                <a:cubicBezTo>
                  <a:pt x="-159954" y="2413806"/>
                  <a:pt x="22140" y="1728751"/>
                  <a:pt x="0" y="590483"/>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306186" y="1540795"/>
            <a:ext cx="6804838" cy="3016210"/>
          </a:xfrm>
          <a:prstGeom prst="rect">
            <a:avLst/>
          </a:prstGeom>
          <a:noFill/>
        </p:spPr>
        <p:txBody>
          <a:bodyPr wrap="square" rtlCol="0">
            <a:spAutoFit/>
          </a:bodyPr>
          <a:lstStyle/>
          <a:p>
            <a:pPr lvl="0" algn="ctr">
              <a:defRPr/>
            </a:pPr>
            <a:r>
              <a:rPr lang="en-US" sz="3800" b="1" dirty="0">
                <a:solidFill>
                  <a:srgbClr val="C00000"/>
                </a:solidFill>
                <a:latin typeface="Cambria" panose="02040503050406030204" pitchFamily="18" charset="0"/>
                <a:ea typeface="Cambria" panose="02040503050406030204" pitchFamily="18" charset="0"/>
              </a:rPr>
              <a:t>V</a:t>
            </a:r>
            <a:r>
              <a:rPr lang="vi-VN" sz="3800" b="1" dirty="0">
                <a:solidFill>
                  <a:srgbClr val="C00000"/>
                </a:solidFill>
                <a:latin typeface="Cambria" panose="02040503050406030204" pitchFamily="18" charset="0"/>
                <a:ea typeface="Cambria" panose="02040503050406030204" pitchFamily="18" charset="0"/>
              </a:rPr>
              <a:t>ề nhà</a:t>
            </a:r>
            <a:r>
              <a:rPr lang="en-US" sz="3800" b="1" dirty="0">
                <a:solidFill>
                  <a:srgbClr val="C00000"/>
                </a:solidFill>
                <a:latin typeface="Cambria" panose="02040503050406030204" pitchFamily="18" charset="0"/>
                <a:ea typeface="Cambria" panose="02040503050406030204" pitchFamily="18" charset="0"/>
              </a:rPr>
              <a:t>:</a:t>
            </a:r>
            <a:r>
              <a:rPr lang="vi-VN" sz="3800" b="1" dirty="0">
                <a:solidFill>
                  <a:srgbClr val="C00000"/>
                </a:solidFill>
                <a:latin typeface="Cambria" panose="02040503050406030204" pitchFamily="18" charset="0"/>
                <a:ea typeface="Cambria" panose="02040503050406030204" pitchFamily="18" charset="0"/>
              </a:rPr>
              <a:t> </a:t>
            </a:r>
            <a:r>
              <a:rPr lang="vi-VN" sz="3800" dirty="0">
                <a:solidFill>
                  <a:srgbClr val="C00000"/>
                </a:solidFill>
                <a:latin typeface="Cambria" panose="02040503050406030204" pitchFamily="18" charset="0"/>
                <a:ea typeface="Cambria" panose="02040503050406030204" pitchFamily="18" charset="0"/>
              </a:rPr>
              <a:t>thu thập số liệu của các thành viên trong gia đình về các thông tin sau: chiều cao hoặc cân nặng rồi lựa chọn cách biểu diễn số liệu thống kê đó.</a:t>
            </a:r>
            <a:endParaRPr kumimoji="0" lang="en-US" sz="38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43162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pic>
        <p:nvPicPr>
          <p:cNvPr id="2" name="Picture 1" descr="A cartoon of a person wearing a chef hat&#10;&#10;Description automatically generated">
            <a:extLst>
              <a:ext uri="{FF2B5EF4-FFF2-40B4-BE49-F238E27FC236}">
                <a16:creationId xmlns:a16="http://schemas.microsoft.com/office/drawing/2014/main" id="{9969CDFB-260B-E0A3-099C-AE1A84F5F5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1151344" y="556642"/>
            <a:ext cx="7917903" cy="6639203"/>
          </a:xfrm>
          <a:prstGeom prst="rect">
            <a:avLst/>
          </a:prstGeom>
        </p:spPr>
      </p:pic>
      <p:pic>
        <p:nvPicPr>
          <p:cNvPr id="5" name="Picture 4">
            <a:extLst>
              <a:ext uri="{FF2B5EF4-FFF2-40B4-BE49-F238E27FC236}">
                <a16:creationId xmlns:a16="http://schemas.microsoft.com/office/drawing/2014/main" id="{251F15E9-934D-98A0-128F-91C581F8EBFF}"/>
              </a:ext>
            </a:extLst>
          </p:cNvPr>
          <p:cNvPicPr>
            <a:picLocks noChangeAspect="1"/>
          </p:cNvPicPr>
          <p:nvPr/>
        </p:nvPicPr>
        <p:blipFill>
          <a:blip r:embed="rId5"/>
          <a:stretch>
            <a:fillRect/>
          </a:stretch>
        </p:blipFill>
        <p:spPr>
          <a:xfrm>
            <a:off x="4634538" y="1041357"/>
            <a:ext cx="7242676" cy="5669771"/>
          </a:xfrm>
          <a:prstGeom prst="rect">
            <a:avLst/>
          </a:prstGeom>
        </p:spPr>
      </p:pic>
    </p:spTree>
    <p:extLst>
      <p:ext uri="{BB962C8B-B14F-4D97-AF65-F5344CB8AC3E}">
        <p14:creationId xmlns:p14="http://schemas.microsoft.com/office/powerpoint/2010/main" val="2419455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rò chơi tương tác online giúp học sinh Tiểu học Trưng Vương hào hứng ôn  tập kiến thức">
            <a:extLst>
              <a:ext uri="{FF2B5EF4-FFF2-40B4-BE49-F238E27FC236}">
                <a16:creationId xmlns:a16="http://schemas.microsoft.com/office/drawing/2014/main" id="{38B6AB02-E5EB-6F1B-F149-2FC03A710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4" r="-2" b="-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a table and chairs&#10;&#10;Description automatically generated">
            <a:extLst>
              <a:ext uri="{FF2B5EF4-FFF2-40B4-BE49-F238E27FC236}">
                <a16:creationId xmlns:a16="http://schemas.microsoft.com/office/drawing/2014/main" id="{C49B3961-F93E-D921-3803-BC95C6E9FEC0}"/>
              </a:ext>
            </a:extLst>
          </p:cNvPr>
          <p:cNvPicPr>
            <a:picLocks noChangeAspect="1"/>
          </p:cNvPicPr>
          <p:nvPr/>
        </p:nvPicPr>
        <p:blipFill rotWithShape="1">
          <a:blip r:embed="rId2">
            <a:extLst>
              <a:ext uri="{28A0092B-C50C-407E-A947-70E740481C1C}">
                <a14:useLocalDpi xmlns:a14="http://schemas.microsoft.com/office/drawing/2010/main" val="0"/>
              </a:ext>
            </a:extLst>
          </a:blip>
          <a:srcRect l="2371" r="1611"/>
          <a:stretch/>
        </p:blipFill>
        <p:spPr>
          <a:xfrm>
            <a:off x="20" y="1282"/>
            <a:ext cx="12191980" cy="6856718"/>
          </a:xfrm>
          <a:prstGeom prst="rect">
            <a:avLst/>
          </a:prstGeom>
        </p:spPr>
      </p:pic>
      <p:sp>
        <p:nvSpPr>
          <p:cNvPr id="11" name="Hình chữ nhật: Góc Tròn 6">
            <a:extLst>
              <a:ext uri="{FF2B5EF4-FFF2-40B4-BE49-F238E27FC236}">
                <a16:creationId xmlns:a16="http://schemas.microsoft.com/office/drawing/2014/main" id="{87716B91-4F8F-8CEB-7730-524A142EAB62}"/>
              </a:ext>
            </a:extLst>
          </p:cNvPr>
          <p:cNvSpPr/>
          <p:nvPr/>
        </p:nvSpPr>
        <p:spPr>
          <a:xfrm>
            <a:off x="4093535" y="1316250"/>
            <a:ext cx="7253417" cy="3808643"/>
          </a:xfrm>
          <a:custGeom>
            <a:avLst/>
            <a:gdLst>
              <a:gd name="connsiteX0" fmla="*/ 0 w 7253417"/>
              <a:gd name="connsiteY0" fmla="*/ 634787 h 3808643"/>
              <a:gd name="connsiteX1" fmla="*/ 634787 w 7253417"/>
              <a:gd name="connsiteY1" fmla="*/ 0 h 3808643"/>
              <a:gd name="connsiteX2" fmla="*/ 6618630 w 7253417"/>
              <a:gd name="connsiteY2" fmla="*/ 0 h 3808643"/>
              <a:gd name="connsiteX3" fmla="*/ 7253417 w 7253417"/>
              <a:gd name="connsiteY3" fmla="*/ 634787 h 3808643"/>
              <a:gd name="connsiteX4" fmla="*/ 7253417 w 7253417"/>
              <a:gd name="connsiteY4" fmla="*/ 3173856 h 3808643"/>
              <a:gd name="connsiteX5" fmla="*/ 6618630 w 7253417"/>
              <a:gd name="connsiteY5" fmla="*/ 3808643 h 3808643"/>
              <a:gd name="connsiteX6" fmla="*/ 634787 w 7253417"/>
              <a:gd name="connsiteY6" fmla="*/ 3808643 h 3808643"/>
              <a:gd name="connsiteX7" fmla="*/ 0 w 7253417"/>
              <a:gd name="connsiteY7" fmla="*/ 3173856 h 3808643"/>
              <a:gd name="connsiteX8" fmla="*/ 0 w 7253417"/>
              <a:gd name="connsiteY8" fmla="*/ 634787 h 380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3417" h="3808643" fill="none" extrusionOk="0">
                <a:moveTo>
                  <a:pt x="0" y="634787"/>
                </a:moveTo>
                <a:cubicBezTo>
                  <a:pt x="-33012" y="286257"/>
                  <a:pt x="279917" y="24343"/>
                  <a:pt x="634787" y="0"/>
                </a:cubicBezTo>
                <a:cubicBezTo>
                  <a:pt x="3392356" y="77600"/>
                  <a:pt x="4007155" y="-27269"/>
                  <a:pt x="6618630" y="0"/>
                </a:cubicBezTo>
                <a:cubicBezTo>
                  <a:pt x="6972531" y="-4376"/>
                  <a:pt x="7270024" y="289093"/>
                  <a:pt x="7253417" y="634787"/>
                </a:cubicBezTo>
                <a:cubicBezTo>
                  <a:pt x="7362417" y="959336"/>
                  <a:pt x="7175208" y="2703694"/>
                  <a:pt x="7253417" y="3173856"/>
                </a:cubicBezTo>
                <a:cubicBezTo>
                  <a:pt x="7237178" y="3518087"/>
                  <a:pt x="6937025" y="3822839"/>
                  <a:pt x="6618630" y="3808643"/>
                </a:cubicBezTo>
                <a:cubicBezTo>
                  <a:pt x="4771176" y="3857820"/>
                  <a:pt x="2452330" y="3685941"/>
                  <a:pt x="634787" y="3808643"/>
                </a:cubicBezTo>
                <a:cubicBezTo>
                  <a:pt x="279704" y="3843199"/>
                  <a:pt x="-49846" y="3567357"/>
                  <a:pt x="0" y="3173856"/>
                </a:cubicBezTo>
                <a:cubicBezTo>
                  <a:pt x="47022" y="2842435"/>
                  <a:pt x="104569" y="1308846"/>
                  <a:pt x="0" y="634787"/>
                </a:cubicBezTo>
                <a:close/>
              </a:path>
              <a:path w="7253417" h="3808643" stroke="0" extrusionOk="0">
                <a:moveTo>
                  <a:pt x="0" y="634787"/>
                </a:moveTo>
                <a:cubicBezTo>
                  <a:pt x="52517" y="278201"/>
                  <a:pt x="336428" y="-3485"/>
                  <a:pt x="634787" y="0"/>
                </a:cubicBezTo>
                <a:cubicBezTo>
                  <a:pt x="1359187" y="-129276"/>
                  <a:pt x="4406842" y="-77778"/>
                  <a:pt x="6618630" y="0"/>
                </a:cubicBezTo>
                <a:cubicBezTo>
                  <a:pt x="6961346" y="-25081"/>
                  <a:pt x="7245985" y="327060"/>
                  <a:pt x="7253417" y="634787"/>
                </a:cubicBezTo>
                <a:cubicBezTo>
                  <a:pt x="7335016" y="1312872"/>
                  <a:pt x="7407717" y="2665435"/>
                  <a:pt x="7253417" y="3173856"/>
                </a:cubicBezTo>
                <a:cubicBezTo>
                  <a:pt x="7260657" y="3539708"/>
                  <a:pt x="6910403" y="3828630"/>
                  <a:pt x="6618630" y="3808643"/>
                </a:cubicBezTo>
                <a:cubicBezTo>
                  <a:pt x="5165552" y="3852863"/>
                  <a:pt x="2266041" y="3779261"/>
                  <a:pt x="634787" y="3808643"/>
                </a:cubicBezTo>
                <a:cubicBezTo>
                  <a:pt x="273952" y="3769252"/>
                  <a:pt x="-16688" y="3520582"/>
                  <a:pt x="0" y="3173856"/>
                </a:cubicBezTo>
                <a:cubicBezTo>
                  <a:pt x="-159954" y="2433498"/>
                  <a:pt x="22140" y="1291414"/>
                  <a:pt x="0" y="634787"/>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cartoon of a child wearing a chef hat&#10;&#10;Description automatically generated">
            <a:extLst>
              <a:ext uri="{FF2B5EF4-FFF2-40B4-BE49-F238E27FC236}">
                <a16:creationId xmlns:a16="http://schemas.microsoft.com/office/drawing/2014/main" id="{3008E206-CC17-E0B2-3CDD-4F56B0589A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0536" l="9710" r="89912">
                        <a14:foregroundMark x1="45397" y1="89274" x2="56620" y2="90221"/>
                        <a14:foregroundMark x1="47541" y1="8517" x2="49054" y2="14826"/>
                        <a14:foregroundMark x1="59773" y1="90536" x2="58512" y2="87066"/>
                        <a14:backgroundMark x1="76545" y1="54890" x2="88398" y2="58675"/>
                        <a14:backgroundMark x1="27995" y1="64984" x2="20681" y2="70189"/>
                        <a14:backgroundMark x1="39596" y1="74763" x2="38335" y2="74290"/>
                        <a14:backgroundMark x1="61034" y1="73028" x2="61791" y2="73028"/>
                        <a14:backgroundMark x1="63934" y1="70662" x2="63934" y2="70662"/>
                        <a14:backgroundMark x1="64439" y1="69716" x2="64439" y2="69716"/>
                        <a14:backgroundMark x1="34678" y1="72397" x2="34048" y2="70978"/>
                        <a14:backgroundMark x1="30769" y1="61830" x2="28878" y2="65142"/>
                        <a14:backgroundMark x1="30265" y1="61041" x2="28752" y2="64038"/>
                      </a14:backgroundRemoval>
                    </a14:imgEffect>
                  </a14:imgLayer>
                </a14:imgProps>
              </a:ext>
              <a:ext uri="{28A0092B-C50C-407E-A947-70E740481C1C}">
                <a14:useLocalDpi xmlns:a14="http://schemas.microsoft.com/office/drawing/2010/main" val="0"/>
              </a:ext>
            </a:extLst>
          </a:blip>
          <a:stretch>
            <a:fillRect/>
          </a:stretch>
        </p:blipFill>
        <p:spPr>
          <a:xfrm flipH="1">
            <a:off x="-1618561" y="1818167"/>
            <a:ext cx="6850582" cy="5477009"/>
          </a:xfrm>
          <a:prstGeom prst="rect">
            <a:avLst/>
          </a:prstGeom>
        </p:spPr>
      </p:pic>
      <p:sp>
        <p:nvSpPr>
          <p:cNvPr id="6" name="TextBox 47">
            <a:extLst>
              <a:ext uri="{FF2B5EF4-FFF2-40B4-BE49-F238E27FC236}">
                <a16:creationId xmlns:a16="http://schemas.microsoft.com/office/drawing/2014/main" id="{E1C5CB8C-4C7B-63A1-700B-4AC7AF57B79C}"/>
              </a:ext>
            </a:extLst>
          </p:cNvPr>
          <p:cNvSpPr txBox="1"/>
          <p:nvPr/>
        </p:nvSpPr>
        <p:spPr>
          <a:xfrm>
            <a:off x="4561368" y="1912935"/>
            <a:ext cx="6113720" cy="2308324"/>
          </a:xfrm>
          <a:prstGeom prst="rect">
            <a:avLst/>
          </a:prstGeom>
          <a:noFill/>
        </p:spPr>
        <p:txBody>
          <a:bodyPr wrap="square" rtlCol="0">
            <a:spAutoFit/>
          </a:bodyPr>
          <a:lstStyle/>
          <a:p>
            <a:pPr lvl="0" algn="ctr">
              <a:defRPr/>
            </a:pPr>
            <a:r>
              <a:rPr lang="vi-VN" sz="4800" b="1" dirty="0">
                <a:solidFill>
                  <a:srgbClr val="C00000"/>
                </a:solidFill>
                <a:latin typeface="Cambria" panose="02040503050406030204" pitchFamily="18" charset="0"/>
                <a:ea typeface="Cambria" panose="02040503050406030204" pitchFamily="18" charset="0"/>
              </a:rPr>
              <a:t>Hãy nêu tỉ số lần thắng và số lần  chơi của mình?</a:t>
            </a:r>
            <a:endParaRPr kumimoji="0" lang="en-US" sz="4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37528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staurant with tables and chairs&#10;&#10;Description automatically generated">
            <a:extLst>
              <a:ext uri="{FF2B5EF4-FFF2-40B4-BE49-F238E27FC236}">
                <a16:creationId xmlns:a16="http://schemas.microsoft.com/office/drawing/2014/main" id="{C683455C-FA2E-830B-741C-12BA7442929D}"/>
              </a:ext>
            </a:extLst>
          </p:cNvPr>
          <p:cNvPicPr>
            <a:picLocks noChangeAspect="1"/>
          </p:cNvPicPr>
          <p:nvPr/>
        </p:nvPicPr>
        <p:blipFill rotWithShape="1">
          <a:blip r:embed="rId2">
            <a:extLst>
              <a:ext uri="{28A0092B-C50C-407E-A947-70E740481C1C}">
                <a14:useLocalDpi xmlns:a14="http://schemas.microsoft.com/office/drawing/2010/main" val="0"/>
              </a:ext>
            </a:extLst>
          </a:blip>
          <a:srcRect l="-773" t="4422" r="773" b="7630"/>
          <a:stretch/>
        </p:blipFill>
        <p:spPr>
          <a:xfrm>
            <a:off x="-116016" y="0"/>
            <a:ext cx="12308016" cy="6863184"/>
          </a:xfrm>
          <a:prstGeom prst="rect">
            <a:avLst/>
          </a:prstGeom>
        </p:spPr>
      </p:pic>
      <p:sp>
        <p:nvSpPr>
          <p:cNvPr id="18" name="Rectangle: Rounded Corners 2">
            <a:extLst>
              <a:ext uri="{FF2B5EF4-FFF2-40B4-BE49-F238E27FC236}">
                <a16:creationId xmlns:a16="http://schemas.microsoft.com/office/drawing/2014/main" id="{1959C560-B3BD-0794-C3C9-BD9B2D5299C1}"/>
              </a:ext>
            </a:extLst>
          </p:cNvPr>
          <p:cNvSpPr/>
          <p:nvPr/>
        </p:nvSpPr>
        <p:spPr>
          <a:xfrm>
            <a:off x="351888" y="988077"/>
            <a:ext cx="8465318" cy="4055501"/>
          </a:xfrm>
          <a:custGeom>
            <a:avLst/>
            <a:gdLst>
              <a:gd name="connsiteX0" fmla="*/ 0 w 8465318"/>
              <a:gd name="connsiteY0" fmla="*/ 675930 h 4055501"/>
              <a:gd name="connsiteX1" fmla="*/ 675930 w 8465318"/>
              <a:gd name="connsiteY1" fmla="*/ 0 h 4055501"/>
              <a:gd name="connsiteX2" fmla="*/ 7789388 w 8465318"/>
              <a:gd name="connsiteY2" fmla="*/ 0 h 4055501"/>
              <a:gd name="connsiteX3" fmla="*/ 8465318 w 8465318"/>
              <a:gd name="connsiteY3" fmla="*/ 675930 h 4055501"/>
              <a:gd name="connsiteX4" fmla="*/ 8465318 w 8465318"/>
              <a:gd name="connsiteY4" fmla="*/ 3379571 h 4055501"/>
              <a:gd name="connsiteX5" fmla="*/ 7789388 w 8465318"/>
              <a:gd name="connsiteY5" fmla="*/ 4055501 h 4055501"/>
              <a:gd name="connsiteX6" fmla="*/ 675930 w 8465318"/>
              <a:gd name="connsiteY6" fmla="*/ 4055501 h 4055501"/>
              <a:gd name="connsiteX7" fmla="*/ 0 w 8465318"/>
              <a:gd name="connsiteY7" fmla="*/ 3379571 h 4055501"/>
              <a:gd name="connsiteX8" fmla="*/ 0 w 8465318"/>
              <a:gd name="connsiteY8" fmla="*/ 675930 h 40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5501" fill="none" extrusionOk="0">
                <a:moveTo>
                  <a:pt x="0" y="675930"/>
                </a:moveTo>
                <a:cubicBezTo>
                  <a:pt x="-57083" y="293391"/>
                  <a:pt x="313996" y="9300"/>
                  <a:pt x="675930" y="0"/>
                </a:cubicBezTo>
                <a:cubicBezTo>
                  <a:pt x="2630227" y="130954"/>
                  <a:pt x="5554067" y="43574"/>
                  <a:pt x="7789388" y="0"/>
                </a:cubicBezTo>
                <a:cubicBezTo>
                  <a:pt x="8197695" y="53914"/>
                  <a:pt x="8497004" y="341437"/>
                  <a:pt x="8465318" y="675930"/>
                </a:cubicBezTo>
                <a:cubicBezTo>
                  <a:pt x="8314879" y="1673026"/>
                  <a:pt x="8551197" y="2252566"/>
                  <a:pt x="8465318" y="3379571"/>
                </a:cubicBezTo>
                <a:cubicBezTo>
                  <a:pt x="8459019" y="3753911"/>
                  <a:pt x="8106137" y="4016478"/>
                  <a:pt x="7789388" y="4055501"/>
                </a:cubicBezTo>
                <a:cubicBezTo>
                  <a:pt x="6768111" y="4210698"/>
                  <a:pt x="3817368" y="4218521"/>
                  <a:pt x="675930" y="4055501"/>
                </a:cubicBezTo>
                <a:cubicBezTo>
                  <a:pt x="305315" y="4019101"/>
                  <a:pt x="-33106" y="3772208"/>
                  <a:pt x="0" y="3379571"/>
                </a:cubicBezTo>
                <a:cubicBezTo>
                  <a:pt x="64656" y="2117721"/>
                  <a:pt x="-17807" y="1255383"/>
                  <a:pt x="0" y="675930"/>
                </a:cubicBezTo>
                <a:close/>
              </a:path>
              <a:path w="8465318" h="4055501" stroke="0" extrusionOk="0">
                <a:moveTo>
                  <a:pt x="0" y="675930"/>
                </a:moveTo>
                <a:cubicBezTo>
                  <a:pt x="-25005" y="287200"/>
                  <a:pt x="247495" y="20691"/>
                  <a:pt x="675930" y="0"/>
                </a:cubicBezTo>
                <a:cubicBezTo>
                  <a:pt x="2135787" y="132882"/>
                  <a:pt x="6884361" y="-84951"/>
                  <a:pt x="7789388" y="0"/>
                </a:cubicBezTo>
                <a:cubicBezTo>
                  <a:pt x="8109494" y="51952"/>
                  <a:pt x="8460266" y="330547"/>
                  <a:pt x="8465318" y="675930"/>
                </a:cubicBezTo>
                <a:cubicBezTo>
                  <a:pt x="8485505" y="1535325"/>
                  <a:pt x="8617798" y="2034888"/>
                  <a:pt x="8465318" y="3379571"/>
                </a:cubicBezTo>
                <a:cubicBezTo>
                  <a:pt x="8526190" y="3760098"/>
                  <a:pt x="8187528" y="4004393"/>
                  <a:pt x="7789388" y="4055501"/>
                </a:cubicBezTo>
                <a:cubicBezTo>
                  <a:pt x="5065345" y="4143140"/>
                  <a:pt x="4080428" y="3982822"/>
                  <a:pt x="675930" y="4055501"/>
                </a:cubicBezTo>
                <a:cubicBezTo>
                  <a:pt x="296254" y="3994756"/>
                  <a:pt x="-21277" y="3782446"/>
                  <a:pt x="0" y="3379571"/>
                </a:cubicBezTo>
                <a:cubicBezTo>
                  <a:pt x="-38581" y="2780075"/>
                  <a:pt x="63341" y="1096246"/>
                  <a:pt x="0" y="675930"/>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descr="A cartoon of a child wearing a chef's hat&#10;&#10;Description automatically generated">
            <a:extLst>
              <a:ext uri="{FF2B5EF4-FFF2-40B4-BE49-F238E27FC236}">
                <a16:creationId xmlns:a16="http://schemas.microsoft.com/office/drawing/2014/main" id="{D11C6D31-7514-181E-B731-7660638370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330" b="92883" l="9994" r="89942">
                        <a14:foregroundMark x1="50970" y1="8370" x2="52005" y2="12252"/>
                        <a14:foregroundMark x1="52878" y1="92883" x2="53396" y2="88395"/>
                        <a14:backgroundMark x1="17594" y1="32026" x2="25679" y2="73959"/>
                        <a14:backgroundMark x1="85220" y1="34614" x2="74903" y2="80226"/>
                        <a14:backgroundMark x1="35155" y1="56975" x2="33603" y2="56773"/>
                      </a14:backgroundRemoval>
                    </a14:imgEffect>
                  </a14:imgLayer>
                </a14:imgProps>
              </a:ext>
              <a:ext uri="{28A0092B-C50C-407E-A947-70E740481C1C}">
                <a14:useLocalDpi xmlns:a14="http://schemas.microsoft.com/office/drawing/2010/main" val="0"/>
              </a:ext>
            </a:extLst>
          </a:blip>
          <a:stretch>
            <a:fillRect/>
          </a:stretch>
        </p:blipFill>
        <p:spPr>
          <a:xfrm>
            <a:off x="6257809" y="987455"/>
            <a:ext cx="7865398" cy="6292017"/>
          </a:xfrm>
          <a:prstGeom prst="rect">
            <a:avLst/>
          </a:prstGeom>
        </p:spPr>
      </p:pic>
      <p:pic>
        <p:nvPicPr>
          <p:cNvPr id="2" name="Picture 1">
            <a:extLst>
              <a:ext uri="{FF2B5EF4-FFF2-40B4-BE49-F238E27FC236}">
                <a16:creationId xmlns:a16="http://schemas.microsoft.com/office/drawing/2014/main" id="{1761421F-9C37-1117-06FB-8942B63FAD77}"/>
              </a:ext>
            </a:extLst>
          </p:cNvPr>
          <p:cNvPicPr>
            <a:picLocks noChangeAspect="1"/>
          </p:cNvPicPr>
          <p:nvPr/>
        </p:nvPicPr>
        <p:blipFill>
          <a:blip r:embed="rId5"/>
          <a:stretch>
            <a:fillRect/>
          </a:stretch>
        </p:blipFill>
        <p:spPr>
          <a:xfrm>
            <a:off x="786809" y="1394193"/>
            <a:ext cx="7624655" cy="2859246"/>
          </a:xfrm>
          <a:prstGeom prst="rect">
            <a:avLst/>
          </a:prstGeom>
        </p:spPr>
      </p:pic>
      <p:pic>
        <p:nvPicPr>
          <p:cNvPr id="4" name="Picture 3">
            <a:extLst>
              <a:ext uri="{FF2B5EF4-FFF2-40B4-BE49-F238E27FC236}">
                <a16:creationId xmlns:a16="http://schemas.microsoft.com/office/drawing/2014/main" id="{388CC01C-5C25-DCA3-6AEB-7344745C2ADD}"/>
              </a:ext>
            </a:extLst>
          </p:cNvPr>
          <p:cNvPicPr>
            <a:picLocks noChangeAspect="1"/>
          </p:cNvPicPr>
          <p:nvPr/>
        </p:nvPicPr>
        <p:blipFill>
          <a:blip r:embed="rId6"/>
          <a:stretch>
            <a:fillRect/>
          </a:stretch>
        </p:blipFill>
        <p:spPr>
          <a:xfrm>
            <a:off x="768116" y="3905575"/>
            <a:ext cx="7699915" cy="1109568"/>
          </a:xfrm>
          <a:prstGeom prst="rect">
            <a:avLst/>
          </a:prstGeom>
        </p:spPr>
      </p:pic>
    </p:spTree>
    <p:extLst>
      <p:ext uri="{BB962C8B-B14F-4D97-AF65-F5344CB8AC3E}">
        <p14:creationId xmlns:p14="http://schemas.microsoft.com/office/powerpoint/2010/main" val="350610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30"/>
                                        </p:tgtEl>
                                        <p:attrNameLst>
                                          <p:attrName>r</p:attrName>
                                        </p:attrNameLst>
                                      </p:cBhvr>
                                    </p:animRot>
                                    <p:animRot by="-240000">
                                      <p:cBhvr>
                                        <p:cTn id="12" dur="200" fill="hold">
                                          <p:stCondLst>
                                            <p:cond delay="200"/>
                                          </p:stCondLst>
                                        </p:cTn>
                                        <p:tgtEl>
                                          <p:spTgt spid="30"/>
                                        </p:tgtEl>
                                        <p:attrNameLst>
                                          <p:attrName>r</p:attrName>
                                        </p:attrNameLst>
                                      </p:cBhvr>
                                    </p:animRot>
                                    <p:animRot by="240000">
                                      <p:cBhvr>
                                        <p:cTn id="13" dur="200" fill="hold">
                                          <p:stCondLst>
                                            <p:cond delay="400"/>
                                          </p:stCondLst>
                                        </p:cTn>
                                        <p:tgtEl>
                                          <p:spTgt spid="30"/>
                                        </p:tgtEl>
                                        <p:attrNameLst>
                                          <p:attrName>r</p:attrName>
                                        </p:attrNameLst>
                                      </p:cBhvr>
                                    </p:animRot>
                                    <p:animRot by="-240000">
                                      <p:cBhvr>
                                        <p:cTn id="14" dur="200" fill="hold">
                                          <p:stCondLst>
                                            <p:cond delay="600"/>
                                          </p:stCondLst>
                                        </p:cTn>
                                        <p:tgtEl>
                                          <p:spTgt spid="30"/>
                                        </p:tgtEl>
                                        <p:attrNameLst>
                                          <p:attrName>r</p:attrName>
                                        </p:attrNameLst>
                                      </p:cBhvr>
                                    </p:animRot>
                                    <p:animRot by="120000">
                                      <p:cBhvr>
                                        <p:cTn id="15" dur="200" fill="hold">
                                          <p:stCondLst>
                                            <p:cond delay="800"/>
                                          </p:stCondLst>
                                        </p:cTn>
                                        <p:tgtEl>
                                          <p:spTgt spid="30"/>
                                        </p:tgtEl>
                                        <p:attrNameLst>
                                          <p:attrName>r</p:attrName>
                                        </p:attrNameLst>
                                      </p:cBhvr>
                                    </p:animRo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red doors and windows&#10;&#10;Description automatically generated">
            <a:extLst>
              <a:ext uri="{FF2B5EF4-FFF2-40B4-BE49-F238E27FC236}">
                <a16:creationId xmlns:a16="http://schemas.microsoft.com/office/drawing/2014/main" id="{8BC656D7-5298-A08E-BD64-8D0A0C514885}"/>
              </a:ext>
            </a:extLst>
          </p:cNvPr>
          <p:cNvPicPr>
            <a:picLocks noChangeAspect="1"/>
          </p:cNvPicPr>
          <p:nvPr/>
        </p:nvPicPr>
        <p:blipFill rotWithShape="1">
          <a:blip r:embed="rId2"/>
          <a:srcRect t="19"/>
          <a:stretch/>
        </p:blipFill>
        <p:spPr>
          <a:xfrm>
            <a:off x="20" y="1282"/>
            <a:ext cx="12191980" cy="6856718"/>
          </a:xfrm>
          <a:prstGeom prst="rect">
            <a:avLst/>
          </a:prstGeom>
        </p:spPr>
      </p:pic>
      <p:pic>
        <p:nvPicPr>
          <p:cNvPr id="5" name="Picture 4" descr="A cartoon of a person wearing a chef hat&#10;&#10;Description automatically generated">
            <a:extLst>
              <a:ext uri="{FF2B5EF4-FFF2-40B4-BE49-F238E27FC236}">
                <a16:creationId xmlns:a16="http://schemas.microsoft.com/office/drawing/2014/main" id="{D49A5B80-B9C1-8989-5B1E-D63A2820B9C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63" b="90379" l="9710" r="89912">
                        <a14:foregroundMark x1="50946" y1="9621" x2="51072" y2="14984"/>
                        <a14:foregroundMark x1="49685" y1="6467" x2="52459" y2="5363"/>
                        <a14:foregroundMark x1="46532" y1="90379" x2="48172" y2="89432"/>
                        <a14:foregroundMark x1="61034" y1="89590" x2="60782" y2="86278"/>
                        <a14:backgroundMark x1="21438" y1="36278" x2="28121" y2="70662"/>
                        <a14:backgroundMark x1="79950" y1="33438" x2="81337" y2="74132"/>
                        <a14:backgroundMark x1="81337" y1="74132" x2="81337" y2="74132"/>
                        <a14:backgroundMark x1="54981" y1="87066" x2="54855" y2="91325"/>
                        <a14:backgroundMark x1="43506" y1="54101" x2="44262" y2="54101"/>
                      </a14:backgroundRemoval>
                    </a14:imgEffect>
                  </a14:imgLayer>
                </a14:imgProps>
              </a:ext>
              <a:ext uri="{28A0092B-C50C-407E-A947-70E740481C1C}">
                <a14:useLocalDpi xmlns:a14="http://schemas.microsoft.com/office/drawing/2010/main" val="0"/>
              </a:ext>
            </a:extLst>
          </a:blip>
          <a:stretch>
            <a:fillRect/>
          </a:stretch>
        </p:blipFill>
        <p:spPr>
          <a:xfrm flipH="1">
            <a:off x="-796002" y="2140190"/>
            <a:ext cx="6028842" cy="4958565"/>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7F4435DD-77E5-09FA-08CC-C3A0B9BD2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36" y="1913133"/>
            <a:ext cx="7974419" cy="2780144"/>
          </a:xfrm>
          <a:prstGeom prst="rect">
            <a:avLst/>
          </a:prstGeom>
        </p:spPr>
      </p:pic>
    </p:spTree>
    <p:extLst>
      <p:ext uri="{BB962C8B-B14F-4D97-AF65-F5344CB8AC3E}">
        <p14:creationId xmlns:p14="http://schemas.microsoft.com/office/powerpoint/2010/main" val="24665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98366" cy="2062103"/>
            <a:chOff x="912570" y="611528"/>
            <a:chExt cx="11137125" cy="2062103"/>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iCiel Pony" panose="02000000000000000000" pitchFamily="2" charset="0"/>
                    <a:ea typeface="+mn-ea"/>
                    <a:cs typeface="+mn-cs"/>
                  </a:rPr>
                  <a:t>1</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Tại năm học cuối cùng của cấp Tiểu học, chúng mình hãy cùng nhau nhìn lại quãng thời gian đã qua và thực hiện cuộc khảo sát: Điều gì khiến em nhớ nhất ở trường tiểu học? Hãy thu thập và biểu diễn các số liệu vào bảng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id="{FDF1D689-C200-85CB-461C-8AB9F2AAA17D}"/>
              </a:ext>
            </a:extLst>
          </p:cNvPr>
          <p:cNvGraphicFramePr>
            <a:graphicFrameLocks noGrp="1"/>
          </p:cNvGraphicFramePr>
          <p:nvPr>
            <p:extLst>
              <p:ext uri="{D42A27DB-BD31-4B8C-83A1-F6EECF244321}">
                <p14:modId xmlns:p14="http://schemas.microsoft.com/office/powerpoint/2010/main" val="2955144750"/>
              </p:ext>
            </p:extLst>
          </p:nvPr>
        </p:nvGraphicFramePr>
        <p:xfrm>
          <a:off x="561754" y="2764728"/>
          <a:ext cx="10515600" cy="1889760"/>
        </p:xfrm>
        <a:graphic>
          <a:graphicData uri="http://schemas.openxmlformats.org/drawingml/2006/table">
            <a:tbl>
              <a:tblPr/>
              <a:tblGrid>
                <a:gridCol w="1752600">
                  <a:extLst>
                    <a:ext uri="{9D8B030D-6E8A-4147-A177-3AD203B41FA5}">
                      <a16:colId xmlns:a16="http://schemas.microsoft.com/office/drawing/2014/main" val="3726271086"/>
                    </a:ext>
                  </a:extLst>
                </a:gridCol>
                <a:gridCol w="1959934">
                  <a:extLst>
                    <a:ext uri="{9D8B030D-6E8A-4147-A177-3AD203B41FA5}">
                      <a16:colId xmlns:a16="http://schemas.microsoft.com/office/drawing/2014/main" val="335144125"/>
                    </a:ext>
                  </a:extLst>
                </a:gridCol>
                <a:gridCol w="1545266">
                  <a:extLst>
                    <a:ext uri="{9D8B030D-6E8A-4147-A177-3AD203B41FA5}">
                      <a16:colId xmlns:a16="http://schemas.microsoft.com/office/drawing/2014/main" val="427187000"/>
                    </a:ext>
                  </a:extLst>
                </a:gridCol>
                <a:gridCol w="1752600">
                  <a:extLst>
                    <a:ext uri="{9D8B030D-6E8A-4147-A177-3AD203B41FA5}">
                      <a16:colId xmlns:a16="http://schemas.microsoft.com/office/drawing/2014/main" val="2840202485"/>
                    </a:ext>
                  </a:extLst>
                </a:gridCol>
                <a:gridCol w="2029046">
                  <a:extLst>
                    <a:ext uri="{9D8B030D-6E8A-4147-A177-3AD203B41FA5}">
                      <a16:colId xmlns:a16="http://schemas.microsoft.com/office/drawing/2014/main" val="1970169221"/>
                    </a:ext>
                  </a:extLst>
                </a:gridCol>
                <a:gridCol w="1476154">
                  <a:extLst>
                    <a:ext uri="{9D8B030D-6E8A-4147-A177-3AD203B41FA5}">
                      <a16:colId xmlns:a16="http://schemas.microsoft.com/office/drawing/2014/main" val="3618988568"/>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Bạn bè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803545"/>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3420089"/>
                  </a:ext>
                </a:extLst>
              </a:tr>
            </a:tbl>
          </a:graphicData>
        </a:graphic>
      </p:graphicFrame>
    </p:spTree>
    <p:extLst>
      <p:ext uri="{BB962C8B-B14F-4D97-AF65-F5344CB8AC3E}">
        <p14:creationId xmlns:p14="http://schemas.microsoft.com/office/powerpoint/2010/main" val="338148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7937" y="289878"/>
            <a:ext cx="11696126" cy="6278244"/>
          </a:xfrm>
          <a:custGeom>
            <a:avLst/>
            <a:gdLst>
              <a:gd name="connsiteX0" fmla="*/ 0 w 11696126"/>
              <a:gd name="connsiteY0" fmla="*/ 1046395 h 6278244"/>
              <a:gd name="connsiteX1" fmla="*/ 1046395 w 11696126"/>
              <a:gd name="connsiteY1" fmla="*/ 0 h 6278244"/>
              <a:gd name="connsiteX2" fmla="*/ 10649731 w 11696126"/>
              <a:gd name="connsiteY2" fmla="*/ 0 h 6278244"/>
              <a:gd name="connsiteX3" fmla="*/ 11696126 w 11696126"/>
              <a:gd name="connsiteY3" fmla="*/ 1046395 h 6278244"/>
              <a:gd name="connsiteX4" fmla="*/ 11696126 w 11696126"/>
              <a:gd name="connsiteY4" fmla="*/ 5231849 h 6278244"/>
              <a:gd name="connsiteX5" fmla="*/ 10649731 w 11696126"/>
              <a:gd name="connsiteY5" fmla="*/ 6278244 h 6278244"/>
              <a:gd name="connsiteX6" fmla="*/ 1046395 w 11696126"/>
              <a:gd name="connsiteY6" fmla="*/ 6278244 h 6278244"/>
              <a:gd name="connsiteX7" fmla="*/ 0 w 11696126"/>
              <a:gd name="connsiteY7" fmla="*/ 5231849 h 6278244"/>
              <a:gd name="connsiteX8" fmla="*/ 0 w 11696126"/>
              <a:gd name="connsiteY8" fmla="*/ 1046395 h 627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6126" h="6278244" fill="none" extrusionOk="0">
                <a:moveTo>
                  <a:pt x="0" y="1046395"/>
                </a:moveTo>
                <a:cubicBezTo>
                  <a:pt x="-71342" y="472923"/>
                  <a:pt x="450581" y="101676"/>
                  <a:pt x="1046395" y="0"/>
                </a:cubicBezTo>
                <a:cubicBezTo>
                  <a:pt x="5159160" y="77600"/>
                  <a:pt x="7221134" y="-27269"/>
                  <a:pt x="10649731" y="0"/>
                </a:cubicBezTo>
                <a:cubicBezTo>
                  <a:pt x="11271827" y="-58290"/>
                  <a:pt x="11734428" y="479763"/>
                  <a:pt x="11696126" y="1046395"/>
                </a:cubicBezTo>
                <a:cubicBezTo>
                  <a:pt x="11805126" y="2523643"/>
                  <a:pt x="11617917" y="3272270"/>
                  <a:pt x="11696126" y="5231849"/>
                </a:cubicBezTo>
                <a:cubicBezTo>
                  <a:pt x="11688310" y="5806699"/>
                  <a:pt x="11187650" y="6295880"/>
                  <a:pt x="10649731" y="6278244"/>
                </a:cubicBezTo>
                <a:cubicBezTo>
                  <a:pt x="8509565" y="6327421"/>
                  <a:pt x="3307234" y="6155542"/>
                  <a:pt x="1046395" y="6278244"/>
                </a:cubicBezTo>
                <a:cubicBezTo>
                  <a:pt x="458784" y="6352765"/>
                  <a:pt x="-30669" y="5836164"/>
                  <a:pt x="0" y="5231849"/>
                </a:cubicBezTo>
                <a:cubicBezTo>
                  <a:pt x="47022" y="4301846"/>
                  <a:pt x="104569" y="2210502"/>
                  <a:pt x="0" y="1046395"/>
                </a:cubicBezTo>
                <a:close/>
              </a:path>
              <a:path w="11696126" h="6278244" stroke="0" extrusionOk="0">
                <a:moveTo>
                  <a:pt x="0" y="1046395"/>
                </a:moveTo>
                <a:cubicBezTo>
                  <a:pt x="46487" y="463173"/>
                  <a:pt x="580784" y="-7493"/>
                  <a:pt x="1046395" y="0"/>
                </a:cubicBezTo>
                <a:cubicBezTo>
                  <a:pt x="5240092" y="-129276"/>
                  <a:pt x="6254993" y="-77778"/>
                  <a:pt x="10649731" y="0"/>
                </a:cubicBezTo>
                <a:cubicBezTo>
                  <a:pt x="11199657" y="-89206"/>
                  <a:pt x="11687489" y="518289"/>
                  <a:pt x="11696126" y="1046395"/>
                </a:cubicBezTo>
                <a:cubicBezTo>
                  <a:pt x="11777725" y="3133028"/>
                  <a:pt x="11850426" y="3358772"/>
                  <a:pt x="11696126" y="5231849"/>
                </a:cubicBezTo>
                <a:cubicBezTo>
                  <a:pt x="11713614" y="5846637"/>
                  <a:pt x="11170358" y="6297711"/>
                  <a:pt x="10649731" y="6278244"/>
                </a:cubicBezTo>
                <a:cubicBezTo>
                  <a:pt x="8716717" y="6322464"/>
                  <a:pt x="3388895" y="6248862"/>
                  <a:pt x="1046395" y="6278244"/>
                </a:cubicBezTo>
                <a:cubicBezTo>
                  <a:pt x="450630" y="6209633"/>
                  <a:pt x="-48377" y="5798576"/>
                  <a:pt x="0" y="5231849"/>
                </a:cubicBezTo>
                <a:cubicBezTo>
                  <a:pt x="-159954" y="3736088"/>
                  <a:pt x="22140" y="2391062"/>
                  <a:pt x="0" y="104639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53AA2-144B-B02C-B40B-C48C8A75BB50}"/>
              </a:ext>
            </a:extLst>
          </p:cNvPr>
          <p:cNvPicPr>
            <a:picLocks noChangeAspect="1"/>
          </p:cNvPicPr>
          <p:nvPr/>
        </p:nvPicPr>
        <p:blipFill>
          <a:blip r:embed="rId3"/>
          <a:stretch>
            <a:fillRect/>
          </a:stretch>
        </p:blipFill>
        <p:spPr>
          <a:xfrm>
            <a:off x="1986295" y="482010"/>
            <a:ext cx="8134350" cy="4724400"/>
          </a:xfrm>
          <a:prstGeom prst="rect">
            <a:avLst/>
          </a:prstGeom>
        </p:spPr>
      </p:pic>
      <p:sp>
        <p:nvSpPr>
          <p:cNvPr id="7" name="TextBox 6">
            <a:extLst>
              <a:ext uri="{FF2B5EF4-FFF2-40B4-BE49-F238E27FC236}">
                <a16:creationId xmlns:a16="http://schemas.microsoft.com/office/drawing/2014/main" id="{0FBF7B1F-D301-8DD3-71D7-89177E1CF6AE}"/>
              </a:ext>
            </a:extLst>
          </p:cNvPr>
          <p:cNvSpPr txBox="1"/>
          <p:nvPr/>
        </p:nvSpPr>
        <p:spPr>
          <a:xfrm>
            <a:off x="1531089" y="5273749"/>
            <a:ext cx="8941982" cy="954107"/>
          </a:xfrm>
          <a:prstGeom prst="rect">
            <a:avLst/>
          </a:prstGeom>
          <a:noFill/>
        </p:spPr>
        <p:txBody>
          <a:bodyPr wrap="square" rtlCol="0">
            <a:spAutoFit/>
          </a:bodyPr>
          <a:lstStyle/>
          <a:p>
            <a:pPr algn="just"/>
            <a:r>
              <a:rPr lang="vi-VN" sz="2800" b="0" i="1" dirty="0">
                <a:solidFill>
                  <a:srgbClr val="000000"/>
                </a:solidFill>
                <a:effectLst/>
                <a:latin typeface="Cambria" panose="02040503050406030204" pitchFamily="18" charset="0"/>
                <a:ea typeface="Cambria" panose="02040503050406030204" pitchFamily="18" charset="0"/>
              </a:rPr>
              <a:t>Dựa vào bảng số liệu, hãy cho biết điều gì khiến nhiều bạn cảm thấy nhớ nhất ở trường tiểu học.</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4614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16">
            <a:extLst>
              <a:ext uri="{FF2B5EF4-FFF2-40B4-BE49-F238E27FC236}">
                <a16:creationId xmlns:a16="http://schemas.microsoft.com/office/drawing/2014/main" id="{08CDB81D-FACF-C696-AF5E-804602B2ADB4}"/>
              </a:ext>
            </a:extLst>
          </p:cNvPr>
          <p:cNvSpPr txBox="1"/>
          <p:nvPr/>
        </p:nvSpPr>
        <p:spPr>
          <a:xfrm>
            <a:off x="1270079" y="400970"/>
            <a:ext cx="103011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Ví</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dụ</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2" name="Table 1">
            <a:extLst>
              <a:ext uri="{FF2B5EF4-FFF2-40B4-BE49-F238E27FC236}">
                <a16:creationId xmlns:a16="http://schemas.microsoft.com/office/drawing/2014/main" id="{96DD36AB-E7FD-366F-92FA-04878945EFFF}"/>
              </a:ext>
            </a:extLst>
          </p:cNvPr>
          <p:cNvGraphicFramePr>
            <a:graphicFrameLocks noGrp="1"/>
          </p:cNvGraphicFramePr>
          <p:nvPr>
            <p:extLst>
              <p:ext uri="{D42A27DB-BD31-4B8C-83A1-F6EECF244321}">
                <p14:modId xmlns:p14="http://schemas.microsoft.com/office/powerpoint/2010/main" val="271321969"/>
              </p:ext>
            </p:extLst>
          </p:nvPr>
        </p:nvGraphicFramePr>
        <p:xfrm>
          <a:off x="774405" y="1329330"/>
          <a:ext cx="10719390" cy="2621280"/>
        </p:xfrm>
        <a:graphic>
          <a:graphicData uri="http://schemas.openxmlformats.org/drawingml/2006/table">
            <a:tbl>
              <a:tblPr/>
              <a:tblGrid>
                <a:gridCol w="1586023">
                  <a:extLst>
                    <a:ext uri="{9D8B030D-6E8A-4147-A177-3AD203B41FA5}">
                      <a16:colId xmlns:a16="http://schemas.microsoft.com/office/drawing/2014/main" val="2100192760"/>
                    </a:ext>
                  </a:extLst>
                </a:gridCol>
                <a:gridCol w="2275367">
                  <a:extLst>
                    <a:ext uri="{9D8B030D-6E8A-4147-A177-3AD203B41FA5}">
                      <a16:colId xmlns:a16="http://schemas.microsoft.com/office/drawing/2014/main" val="1476466290"/>
                    </a:ext>
                  </a:extLst>
                </a:gridCol>
                <a:gridCol w="1498305">
                  <a:extLst>
                    <a:ext uri="{9D8B030D-6E8A-4147-A177-3AD203B41FA5}">
                      <a16:colId xmlns:a16="http://schemas.microsoft.com/office/drawing/2014/main" val="503962296"/>
                    </a:ext>
                  </a:extLst>
                </a:gridCol>
                <a:gridCol w="1786565">
                  <a:extLst>
                    <a:ext uri="{9D8B030D-6E8A-4147-A177-3AD203B41FA5}">
                      <a16:colId xmlns:a16="http://schemas.microsoft.com/office/drawing/2014/main" val="2727847939"/>
                    </a:ext>
                  </a:extLst>
                </a:gridCol>
                <a:gridCol w="1999512">
                  <a:extLst>
                    <a:ext uri="{9D8B030D-6E8A-4147-A177-3AD203B41FA5}">
                      <a16:colId xmlns:a16="http://schemas.microsoft.com/office/drawing/2014/main" val="3590335343"/>
                    </a:ext>
                  </a:extLst>
                </a:gridCol>
                <a:gridCol w="1573618">
                  <a:extLst>
                    <a:ext uri="{9D8B030D-6E8A-4147-A177-3AD203B41FA5}">
                      <a16:colId xmlns:a16="http://schemas.microsoft.com/office/drawing/2014/main" val="528106345"/>
                    </a:ext>
                  </a:extLst>
                </a:gridCol>
              </a:tblGrid>
              <a:tr h="669684">
                <a:tc>
                  <a:txBody>
                    <a:bodyPr/>
                    <a:lstStyle/>
                    <a:p>
                      <a:pPr algn="ctr"/>
                      <a:r>
                        <a:rPr lang="en-US" sz="3200">
                          <a:solidFill>
                            <a:srgbClr val="000000"/>
                          </a:solidFill>
                          <a:effectLst/>
                          <a:latin typeface="Cambria" panose="02040503050406030204" pitchFamily="18" charset="0"/>
                          <a:ea typeface="Cambria" panose="02040503050406030204" pitchFamily="18" charset="0"/>
                        </a:rPr>
                        <a:t>Yếu 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Khuôn viên trường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bè</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Thầy cô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Thư viện của trường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Khác</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992754"/>
                  </a:ext>
                </a:extLst>
              </a:tr>
              <a:tr h="382677">
                <a:tc>
                  <a:txBody>
                    <a:bodyPr/>
                    <a:lstStyle/>
                    <a:p>
                      <a:pPr algn="ctr"/>
                      <a:r>
                        <a:rPr lang="en-US" sz="3200">
                          <a:solidFill>
                            <a:srgbClr val="000000"/>
                          </a:solidFill>
                          <a:effectLst/>
                          <a:latin typeface="Cambria" panose="02040503050406030204" pitchFamily="18" charset="0"/>
                          <a:ea typeface="Cambria" panose="02040503050406030204" pitchFamily="18" charset="0"/>
                        </a:rPr>
                        <a:t>Số bạn chọn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407377"/>
                  </a:ext>
                </a:extLst>
              </a:tr>
            </a:tbl>
          </a:graphicData>
        </a:graphic>
      </p:graphicFrame>
      <p:sp>
        <p:nvSpPr>
          <p:cNvPr id="7" name="TextBox 16">
            <a:extLst>
              <a:ext uri="{FF2B5EF4-FFF2-40B4-BE49-F238E27FC236}">
                <a16:creationId xmlns:a16="http://schemas.microsoft.com/office/drawing/2014/main" id="{359DC1BD-F477-5A32-39D1-9444D28DC7AC}"/>
              </a:ext>
            </a:extLst>
          </p:cNvPr>
          <p:cNvSpPr txBox="1"/>
          <p:nvPr/>
        </p:nvSpPr>
        <p:spPr>
          <a:xfrm>
            <a:off x="908572" y="4313751"/>
            <a:ext cx="10301189" cy="1446550"/>
          </a:xfrm>
          <a:prstGeom prst="rect">
            <a:avLst/>
          </a:prstGeom>
          <a:noFill/>
        </p:spPr>
        <p:txBody>
          <a:bodyPr wrap="square" rtlCol="0">
            <a:spAutoFit/>
          </a:bodyPr>
          <a:lstStyle/>
          <a:p>
            <a:pPr lvl="0" algn="ctr">
              <a:defRPr/>
            </a:pPr>
            <a:r>
              <a:rPr lang="vi-VN" sz="4400" b="1" dirty="0">
                <a:solidFill>
                  <a:prstClr val="black"/>
                </a:solidFill>
                <a:latin typeface="Calibri" panose="020F0502020204030204"/>
              </a:rPr>
              <a:t>Các bạn cảm thấy nhớ nhất ở trường tiểu học là Thầy cô (có 11 bạn chọn)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48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kitchen with blue cabinets and a rug&#10;&#10;Description automatically generated">
            <a:extLst>
              <a:ext uri="{FF2B5EF4-FFF2-40B4-BE49-F238E27FC236}">
                <a16:creationId xmlns:a16="http://schemas.microsoft.com/office/drawing/2014/main" id="{8D5F0154-C12F-3A39-B498-89B28AA33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782"/>
          </a:xfrm>
          <a:prstGeom prst="rect">
            <a:avLst/>
          </a:prstGeom>
        </p:spPr>
      </p:pic>
      <p:sp>
        <p:nvSpPr>
          <p:cNvPr id="23" name="Hình chữ nhật: Góc Tròn 6">
            <a:extLst>
              <a:ext uri="{FF2B5EF4-FFF2-40B4-BE49-F238E27FC236}">
                <a16:creationId xmlns:a16="http://schemas.microsoft.com/office/drawing/2014/main" id="{5534E400-1B08-8874-C22F-6D2EB46D1C97}"/>
              </a:ext>
            </a:extLst>
          </p:cNvPr>
          <p:cNvSpPr/>
          <p:nvPr/>
        </p:nvSpPr>
        <p:spPr>
          <a:xfrm>
            <a:off x="242991" y="200485"/>
            <a:ext cx="11781715" cy="6457029"/>
          </a:xfrm>
          <a:custGeom>
            <a:avLst/>
            <a:gdLst>
              <a:gd name="connsiteX0" fmla="*/ 0 w 11781715"/>
              <a:gd name="connsiteY0" fmla="*/ 1076193 h 6457029"/>
              <a:gd name="connsiteX1" fmla="*/ 1076193 w 11781715"/>
              <a:gd name="connsiteY1" fmla="*/ 0 h 6457029"/>
              <a:gd name="connsiteX2" fmla="*/ 10705522 w 11781715"/>
              <a:gd name="connsiteY2" fmla="*/ 0 h 6457029"/>
              <a:gd name="connsiteX3" fmla="*/ 11781715 w 11781715"/>
              <a:gd name="connsiteY3" fmla="*/ 1076193 h 6457029"/>
              <a:gd name="connsiteX4" fmla="*/ 11781715 w 11781715"/>
              <a:gd name="connsiteY4" fmla="*/ 5380836 h 6457029"/>
              <a:gd name="connsiteX5" fmla="*/ 10705522 w 11781715"/>
              <a:gd name="connsiteY5" fmla="*/ 6457029 h 6457029"/>
              <a:gd name="connsiteX6" fmla="*/ 1076193 w 11781715"/>
              <a:gd name="connsiteY6" fmla="*/ 6457029 h 6457029"/>
              <a:gd name="connsiteX7" fmla="*/ 0 w 11781715"/>
              <a:gd name="connsiteY7" fmla="*/ 5380836 h 6457029"/>
              <a:gd name="connsiteX8" fmla="*/ 0 w 11781715"/>
              <a:gd name="connsiteY8" fmla="*/ 1076193 h 64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15" h="6457029" fill="none" extrusionOk="0">
                <a:moveTo>
                  <a:pt x="0" y="1076193"/>
                </a:moveTo>
                <a:cubicBezTo>
                  <a:pt x="-73835" y="486419"/>
                  <a:pt x="475057" y="38448"/>
                  <a:pt x="1076193" y="0"/>
                </a:cubicBezTo>
                <a:cubicBezTo>
                  <a:pt x="3532773" y="77600"/>
                  <a:pt x="6016264" y="-27269"/>
                  <a:pt x="10705522" y="0"/>
                </a:cubicBezTo>
                <a:cubicBezTo>
                  <a:pt x="11355631" y="-73535"/>
                  <a:pt x="11887191" y="512879"/>
                  <a:pt x="11781715" y="1076193"/>
                </a:cubicBezTo>
                <a:cubicBezTo>
                  <a:pt x="11890715" y="1645067"/>
                  <a:pt x="11703506" y="4554477"/>
                  <a:pt x="11781715" y="5380836"/>
                </a:cubicBezTo>
                <a:cubicBezTo>
                  <a:pt x="11772294" y="5971516"/>
                  <a:pt x="11276136" y="6467504"/>
                  <a:pt x="10705522" y="6457029"/>
                </a:cubicBezTo>
                <a:cubicBezTo>
                  <a:pt x="6463382" y="6506206"/>
                  <a:pt x="2118390" y="6334327"/>
                  <a:pt x="1076193" y="6457029"/>
                </a:cubicBezTo>
                <a:cubicBezTo>
                  <a:pt x="476682" y="6496553"/>
                  <a:pt x="-57985" y="6025127"/>
                  <a:pt x="0" y="5380836"/>
                </a:cubicBezTo>
                <a:cubicBezTo>
                  <a:pt x="47022" y="3254094"/>
                  <a:pt x="104569" y="1546308"/>
                  <a:pt x="0" y="1076193"/>
                </a:cubicBezTo>
                <a:close/>
              </a:path>
              <a:path w="11781715" h="6457029" stroke="0" extrusionOk="0">
                <a:moveTo>
                  <a:pt x="0" y="1076193"/>
                </a:moveTo>
                <a:cubicBezTo>
                  <a:pt x="95140" y="470953"/>
                  <a:pt x="520051" y="-2550"/>
                  <a:pt x="1076193" y="0"/>
                </a:cubicBezTo>
                <a:cubicBezTo>
                  <a:pt x="2100483" y="-129276"/>
                  <a:pt x="7259098" y="-77778"/>
                  <a:pt x="10705522" y="0"/>
                </a:cubicBezTo>
                <a:cubicBezTo>
                  <a:pt x="11266041" y="-107901"/>
                  <a:pt x="11761711" y="597173"/>
                  <a:pt x="11781715" y="1076193"/>
                </a:cubicBezTo>
                <a:cubicBezTo>
                  <a:pt x="11863314" y="1665431"/>
                  <a:pt x="11936015" y="3899087"/>
                  <a:pt x="11781715" y="5380836"/>
                </a:cubicBezTo>
                <a:cubicBezTo>
                  <a:pt x="11813460" y="6042149"/>
                  <a:pt x="11241393" y="6476909"/>
                  <a:pt x="10705522" y="6457029"/>
                </a:cubicBezTo>
                <a:cubicBezTo>
                  <a:pt x="9488176" y="6501249"/>
                  <a:pt x="2424021" y="6427647"/>
                  <a:pt x="1076193" y="6457029"/>
                </a:cubicBezTo>
                <a:cubicBezTo>
                  <a:pt x="454111" y="6350532"/>
                  <a:pt x="-107023" y="5950466"/>
                  <a:pt x="0" y="5380836"/>
                </a:cubicBezTo>
                <a:cubicBezTo>
                  <a:pt x="-159954" y="4011876"/>
                  <a:pt x="22140" y="2217777"/>
                  <a:pt x="0" y="1076193"/>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 name="Nhóm 14">
            <a:extLst>
              <a:ext uri="{FF2B5EF4-FFF2-40B4-BE49-F238E27FC236}">
                <a16:creationId xmlns:a16="http://schemas.microsoft.com/office/drawing/2014/main" id="{9853CE3F-FD26-5721-BD82-9E84E9F52B4C}"/>
              </a:ext>
            </a:extLst>
          </p:cNvPr>
          <p:cNvGrpSpPr/>
          <p:nvPr/>
        </p:nvGrpSpPr>
        <p:grpSpPr>
          <a:xfrm>
            <a:off x="620732" y="400970"/>
            <a:ext cx="11277101" cy="1569660"/>
            <a:chOff x="912570" y="611528"/>
            <a:chExt cx="11137125" cy="1569660"/>
          </a:xfrm>
        </p:grpSpPr>
        <p:grpSp>
          <p:nvGrpSpPr>
            <p:cNvPr id="25" name="Nhóm 15">
              <a:extLst>
                <a:ext uri="{FF2B5EF4-FFF2-40B4-BE49-F238E27FC236}">
                  <a16:creationId xmlns:a16="http://schemas.microsoft.com/office/drawing/2014/main" id="{704D7CA5-37AA-228B-778F-A871AF62C4A3}"/>
                </a:ext>
              </a:extLst>
            </p:cNvPr>
            <p:cNvGrpSpPr/>
            <p:nvPr/>
          </p:nvGrpSpPr>
          <p:grpSpPr>
            <a:xfrm>
              <a:off x="912570" y="611528"/>
              <a:ext cx="640080" cy="646331"/>
              <a:chOff x="912570" y="611528"/>
              <a:chExt cx="640080" cy="646331"/>
            </a:xfrm>
          </p:grpSpPr>
          <p:sp>
            <p:nvSpPr>
              <p:cNvPr id="27" name="Oval 22">
                <a:extLst>
                  <a:ext uri="{FF2B5EF4-FFF2-40B4-BE49-F238E27FC236}">
                    <a16:creationId xmlns:a16="http://schemas.microsoft.com/office/drawing/2014/main" id="{F612DE77-8F10-9EB5-419B-868C1087838F}"/>
                  </a:ext>
                </a:extLst>
              </p:cNvPr>
              <p:cNvSpPr/>
              <p:nvPr/>
            </p:nvSpPr>
            <p:spPr>
              <a:xfrm>
                <a:off x="912570" y="611528"/>
                <a:ext cx="640080" cy="64008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8" name="TextBox 23">
                <a:extLst>
                  <a:ext uri="{FF2B5EF4-FFF2-40B4-BE49-F238E27FC236}">
                    <a16:creationId xmlns:a16="http://schemas.microsoft.com/office/drawing/2014/main" id="{316107B0-1B43-EFE1-6980-31B38BD98FAC}"/>
                  </a:ext>
                </a:extLst>
              </p:cNvPr>
              <p:cNvSpPr txBox="1"/>
              <p:nvPr/>
            </p:nvSpPr>
            <p:spPr>
              <a:xfrm>
                <a:off x="926270" y="611528"/>
                <a:ext cx="6263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rPr>
                  <a:t>2</a:t>
                </a:r>
                <a:endParaRPr kumimoji="0" lang="vi-VN" sz="3600" b="0" i="0" u="none" strike="noStrike" kern="1200" cap="none" spc="0" normalizeH="0" baseline="0" noProof="0" dirty="0">
                  <a:ln>
                    <a:noFill/>
                  </a:ln>
                  <a:solidFill>
                    <a:prstClr val="white"/>
                  </a:solidFill>
                  <a:effectLst/>
                  <a:uLnTx/>
                  <a:uFillTx/>
                  <a:latin typeface="iCiel Pony" panose="02000000000000000000" pitchFamily="2" charset="0"/>
                  <a:ea typeface="+mn-ea"/>
                  <a:cs typeface="+mn-cs"/>
                </a:endParaRPr>
              </a:p>
            </p:txBody>
          </p:sp>
        </p:grpSp>
        <p:sp>
          <p:nvSpPr>
            <p:cNvPr id="26" name="TextBox 16">
              <a:extLst>
                <a:ext uri="{FF2B5EF4-FFF2-40B4-BE49-F238E27FC236}">
                  <a16:creationId xmlns:a16="http://schemas.microsoft.com/office/drawing/2014/main" id="{08CDB81D-FACF-C696-AF5E-804602B2ADB4}"/>
                </a:ext>
              </a:extLst>
            </p:cNvPr>
            <p:cNvSpPr txBox="1"/>
            <p:nvPr/>
          </p:nvSpPr>
          <p:spPr>
            <a:xfrm>
              <a:off x="1552650" y="611528"/>
              <a:ext cx="1049704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Hãy thực hiện một cuộc khảo sát về mức độ hài lòng của mỗi bạn trong nhóm với trường của chúng mình và ghi lại kết quả thành một dãy số liệu (đơn vị : điểm) theo quy ước như sau: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591C1322-7C03-E0FF-D4C9-2EB7984D0A0E}"/>
              </a:ext>
            </a:extLst>
          </p:cNvPr>
          <p:cNvGraphicFramePr>
            <a:graphicFrameLocks noGrp="1"/>
          </p:cNvGraphicFramePr>
          <p:nvPr>
            <p:extLst>
              <p:ext uri="{D42A27DB-BD31-4B8C-83A1-F6EECF244321}">
                <p14:modId xmlns:p14="http://schemas.microsoft.com/office/powerpoint/2010/main" val="3797483677"/>
              </p:ext>
            </p:extLst>
          </p:nvPr>
        </p:nvGraphicFramePr>
        <p:xfrm>
          <a:off x="955158" y="2254365"/>
          <a:ext cx="10515600" cy="1280160"/>
        </p:xfrm>
        <a:graphic>
          <a:graphicData uri="http://schemas.openxmlformats.org/drawingml/2006/table">
            <a:tbl>
              <a:tblPr/>
              <a:tblGrid>
                <a:gridCol w="1752600">
                  <a:extLst>
                    <a:ext uri="{9D8B030D-6E8A-4147-A177-3AD203B41FA5}">
                      <a16:colId xmlns:a16="http://schemas.microsoft.com/office/drawing/2014/main" val="2338164414"/>
                    </a:ext>
                  </a:extLst>
                </a:gridCol>
                <a:gridCol w="1460205">
                  <a:extLst>
                    <a:ext uri="{9D8B030D-6E8A-4147-A177-3AD203B41FA5}">
                      <a16:colId xmlns:a16="http://schemas.microsoft.com/office/drawing/2014/main" val="2914198757"/>
                    </a:ext>
                  </a:extLst>
                </a:gridCol>
                <a:gridCol w="1329070">
                  <a:extLst>
                    <a:ext uri="{9D8B030D-6E8A-4147-A177-3AD203B41FA5}">
                      <a16:colId xmlns:a16="http://schemas.microsoft.com/office/drawing/2014/main" val="1537817594"/>
                    </a:ext>
                  </a:extLst>
                </a:gridCol>
                <a:gridCol w="1701209">
                  <a:extLst>
                    <a:ext uri="{9D8B030D-6E8A-4147-A177-3AD203B41FA5}">
                      <a16:colId xmlns:a16="http://schemas.microsoft.com/office/drawing/2014/main" val="2136924950"/>
                    </a:ext>
                  </a:extLst>
                </a:gridCol>
                <a:gridCol w="2519916">
                  <a:extLst>
                    <a:ext uri="{9D8B030D-6E8A-4147-A177-3AD203B41FA5}">
                      <a16:colId xmlns:a16="http://schemas.microsoft.com/office/drawing/2014/main" val="1441713957"/>
                    </a:ext>
                  </a:extLst>
                </a:gridCol>
                <a:gridCol w="1752600">
                  <a:extLst>
                    <a:ext uri="{9D8B030D-6E8A-4147-A177-3AD203B41FA5}">
                      <a16:colId xmlns:a16="http://schemas.microsoft.com/office/drawing/2014/main" val="1071543151"/>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Mức độ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Rất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Bình thường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 ở một 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Không hài lòng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644925"/>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Số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9111549"/>
                  </a:ext>
                </a:extLst>
              </a:tr>
            </a:tbl>
          </a:graphicData>
        </a:graphic>
      </p:graphicFrame>
      <p:pic>
        <p:nvPicPr>
          <p:cNvPr id="6" name="Picture 5">
            <a:extLst>
              <a:ext uri="{FF2B5EF4-FFF2-40B4-BE49-F238E27FC236}">
                <a16:creationId xmlns:a16="http://schemas.microsoft.com/office/drawing/2014/main" id="{FB190859-3639-B0AC-64CC-AC545A7DE410}"/>
              </a:ext>
            </a:extLst>
          </p:cNvPr>
          <p:cNvPicPr>
            <a:picLocks noChangeAspect="1"/>
          </p:cNvPicPr>
          <p:nvPr/>
        </p:nvPicPr>
        <p:blipFill>
          <a:blip r:embed="rId3"/>
          <a:stretch>
            <a:fillRect/>
          </a:stretch>
        </p:blipFill>
        <p:spPr>
          <a:xfrm>
            <a:off x="3136605" y="3605393"/>
            <a:ext cx="5725854" cy="2904722"/>
          </a:xfrm>
          <a:prstGeom prst="rect">
            <a:avLst/>
          </a:prstGeom>
        </p:spPr>
      </p:pic>
    </p:spTree>
    <p:extLst>
      <p:ext uri="{BB962C8B-B14F-4D97-AF65-F5344CB8AC3E}">
        <p14:creationId xmlns:p14="http://schemas.microsoft.com/office/powerpoint/2010/main" val="30716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188</TotalTime>
  <Words>439</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Thao Tran</cp:lastModifiedBy>
  <cp:revision>14</cp:revision>
  <dcterms:created xsi:type="dcterms:W3CDTF">2021-09-29T04:31:00Z</dcterms:created>
  <dcterms:modified xsi:type="dcterms:W3CDTF">2025-02-12T05:04:14Z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E3BB3A657CC443F184BF75373FCDE362_12</vt:lpwstr>
  </property>
  <property fmtid="{D5CDD505-2E9C-101B-9397-08002B2CF9AE}" pid="3" name="KSOProductBuildVer">
    <vt:lpwstr>1033-12.2.0.13193</vt:lpwstr>
  </property>
</Properties>
</file>