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686" r:id="rId4"/>
  </p:sldMasterIdLst>
  <p:notesMasterIdLst>
    <p:notesMasterId r:id="rId39"/>
  </p:notesMasterIdLst>
  <p:sldIdLst>
    <p:sldId id="264" r:id="rId5"/>
    <p:sldId id="289" r:id="rId6"/>
    <p:sldId id="258" r:id="rId7"/>
    <p:sldId id="305" r:id="rId8"/>
    <p:sldId id="306" r:id="rId9"/>
    <p:sldId id="307" r:id="rId10"/>
    <p:sldId id="257" r:id="rId11"/>
    <p:sldId id="285" r:id="rId12"/>
    <p:sldId id="263" r:id="rId13"/>
    <p:sldId id="290" r:id="rId14"/>
    <p:sldId id="308" r:id="rId15"/>
    <p:sldId id="309" r:id="rId16"/>
    <p:sldId id="296" r:id="rId17"/>
    <p:sldId id="291" r:id="rId18"/>
    <p:sldId id="310" r:id="rId19"/>
    <p:sldId id="311" r:id="rId20"/>
    <p:sldId id="294" r:id="rId21"/>
    <p:sldId id="312" r:id="rId22"/>
    <p:sldId id="313" r:id="rId23"/>
    <p:sldId id="314" r:id="rId24"/>
    <p:sldId id="315" r:id="rId25"/>
    <p:sldId id="316" r:id="rId26"/>
    <p:sldId id="317" r:id="rId27"/>
    <p:sldId id="328" r:id="rId28"/>
    <p:sldId id="329" r:id="rId29"/>
    <p:sldId id="318" r:id="rId30"/>
    <p:sldId id="288" r:id="rId31"/>
    <p:sldId id="330" r:id="rId32"/>
    <p:sldId id="331" r:id="rId33"/>
    <p:sldId id="338" r:id="rId34"/>
    <p:sldId id="339" r:id="rId35"/>
    <p:sldId id="340" r:id="rId36"/>
    <p:sldId id="341" r:id="rId37"/>
    <p:sldId id="28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CA23"/>
    <a:srgbClr val="F250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60"/>
  </p:normalViewPr>
  <p:slideViewPr>
    <p:cSldViewPr snapToGrid="0">
      <p:cViewPr varScale="1">
        <p:scale>
          <a:sx n="79" d="100"/>
          <a:sy n="79" d="100"/>
        </p:scale>
        <p:origin x="85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C8D7C0-C376-4638-AB7B-0F1D112004B4}" type="datetimeFigureOut">
              <a:rPr lang="en-US" smtClean="0"/>
              <a:t>4/28/2025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AA7EB-FEA9-4330-98BF-49422EA2CF1D}" type="slidenum">
              <a:rPr lang="en-US" smtClean="0"/>
              <a:t>‹#›</a:t>
            </a:fld>
            <a:endParaRPr lang="en-US"/>
          </a:p>
        </p:txBody>
      </p:sp>
    </p:spTree>
    <p:extLst>
      <p:ext uri="{BB962C8B-B14F-4D97-AF65-F5344CB8AC3E}">
        <p14:creationId xmlns:p14="http://schemas.microsoft.com/office/powerpoint/2010/main" val="3236898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775D5F8-3211-43D5-AB1E-255525B22333}" type="slidenum">
              <a:rPr lang="zh-CN" altLang="en-US" smtClean="0"/>
              <a:t>1</a:t>
            </a:fld>
            <a:endParaRPr lang="zh-CN" altLang="en-US"/>
          </a:p>
        </p:txBody>
      </p:sp>
    </p:spTree>
    <p:extLst>
      <p:ext uri="{BB962C8B-B14F-4D97-AF65-F5344CB8AC3E}">
        <p14:creationId xmlns:p14="http://schemas.microsoft.com/office/powerpoint/2010/main" val="473535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BAA7EB-FEA9-4330-98BF-49422EA2CF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138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775D5F8-3211-43D5-AB1E-255525B22333}" type="slidenum">
              <a:rPr lang="zh-CN" altLang="en-US" smtClean="0"/>
              <a:t>27</a:t>
            </a:fld>
            <a:endParaRPr lang="zh-CN" altLang="en-US"/>
          </a:p>
        </p:txBody>
      </p:sp>
    </p:spTree>
    <p:extLst>
      <p:ext uri="{BB962C8B-B14F-4D97-AF65-F5344CB8AC3E}">
        <p14:creationId xmlns:p14="http://schemas.microsoft.com/office/powerpoint/2010/main" val="1017793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75D5F8-3211-43D5-AB1E-255525B2233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04462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4BBAA7EB-FEA9-4330-98BF-49422EA2CF1D}" type="slidenum">
              <a:rPr lang="en-US" smtClean="0"/>
              <a:t>2</a:t>
            </a:fld>
            <a:endParaRPr lang="en-US"/>
          </a:p>
        </p:txBody>
      </p:sp>
    </p:spTree>
    <p:extLst>
      <p:ext uri="{BB962C8B-B14F-4D97-AF65-F5344CB8AC3E}">
        <p14:creationId xmlns:p14="http://schemas.microsoft.com/office/powerpoint/2010/main" val="2426972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775D5F8-3211-43D5-AB1E-255525B22333}" type="slidenum">
              <a:rPr lang="zh-CN" altLang="en-US" smtClean="0"/>
              <a:t>3</a:t>
            </a:fld>
            <a:endParaRPr lang="zh-CN" altLang="en-US"/>
          </a:p>
        </p:txBody>
      </p:sp>
    </p:spTree>
    <p:extLst>
      <p:ext uri="{BB962C8B-B14F-4D97-AF65-F5344CB8AC3E}">
        <p14:creationId xmlns:p14="http://schemas.microsoft.com/office/powerpoint/2010/main" val="2599154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75D5F8-3211-43D5-AB1E-255525B2233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089947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75D5F8-3211-43D5-AB1E-255525B2233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68199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75D5F8-3211-43D5-AB1E-255525B2233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78895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775D5F8-3211-43D5-AB1E-255525B22333}" type="slidenum">
              <a:rPr lang="zh-CN" altLang="en-US" smtClean="0"/>
              <a:t>7</a:t>
            </a:fld>
            <a:endParaRPr lang="zh-CN" altLang="en-US"/>
          </a:p>
        </p:txBody>
      </p:sp>
    </p:spTree>
    <p:extLst>
      <p:ext uri="{BB962C8B-B14F-4D97-AF65-F5344CB8AC3E}">
        <p14:creationId xmlns:p14="http://schemas.microsoft.com/office/powerpoint/2010/main" val="888143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775D5F8-3211-43D5-AB1E-255525B22333}" type="slidenum">
              <a:rPr lang="zh-CN" altLang="en-US" smtClean="0"/>
              <a:t>8</a:t>
            </a:fld>
            <a:endParaRPr lang="zh-CN" altLang="en-US"/>
          </a:p>
        </p:txBody>
      </p:sp>
    </p:spTree>
    <p:extLst>
      <p:ext uri="{BB962C8B-B14F-4D97-AF65-F5344CB8AC3E}">
        <p14:creationId xmlns:p14="http://schemas.microsoft.com/office/powerpoint/2010/main" val="1047048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BAA7EB-FEA9-4330-98BF-49422EA2CF1D}" type="slidenum">
              <a:rPr lang="en-US" smtClean="0"/>
              <a:t>24</a:t>
            </a:fld>
            <a:endParaRPr lang="en-US"/>
          </a:p>
        </p:txBody>
      </p:sp>
    </p:spTree>
    <p:extLst>
      <p:ext uri="{BB962C8B-B14F-4D97-AF65-F5344CB8AC3E}">
        <p14:creationId xmlns:p14="http://schemas.microsoft.com/office/powerpoint/2010/main" val="235748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965696349"/>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3087000566"/>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280764150"/>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FC257BC-A565-4CC2-C931-4DD50995CC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46" r="31986" b="7787"/>
          <a:stretch/>
        </p:blipFill>
        <p:spPr>
          <a:xfrm>
            <a:off x="0" y="0"/>
            <a:ext cx="12192000" cy="6858000"/>
          </a:xfrm>
          <a:prstGeom prst="rect">
            <a:avLst/>
          </a:prstGeom>
        </p:spPr>
      </p:pic>
      <p:pic>
        <p:nvPicPr>
          <p:cNvPr id="8" name="图片 7">
            <a:extLst>
              <a:ext uri="{FF2B5EF4-FFF2-40B4-BE49-F238E27FC236}">
                <a16:creationId xmlns:a16="http://schemas.microsoft.com/office/drawing/2014/main" id="{16D68AAC-9D8D-AF00-276F-FDC7E763600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9199" r="27625"/>
          <a:stretch/>
        </p:blipFill>
        <p:spPr>
          <a:xfrm>
            <a:off x="9261791" y="0"/>
            <a:ext cx="2930209" cy="2866501"/>
          </a:xfrm>
          <a:prstGeom prst="rect">
            <a:avLst/>
          </a:prstGeom>
        </p:spPr>
      </p:pic>
    </p:spTree>
    <p:extLst>
      <p:ext uri="{BB962C8B-B14F-4D97-AF65-F5344CB8AC3E}">
        <p14:creationId xmlns:p14="http://schemas.microsoft.com/office/powerpoint/2010/main" val="2243368972"/>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FC257BC-A565-4CC2-C931-4DD50995CC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46" r="31986" b="7787"/>
          <a:stretch/>
        </p:blipFill>
        <p:spPr>
          <a:xfrm>
            <a:off x="0" y="0"/>
            <a:ext cx="12192000" cy="6858000"/>
          </a:xfrm>
          <a:prstGeom prst="rect">
            <a:avLst/>
          </a:prstGeom>
        </p:spPr>
      </p:pic>
      <p:pic>
        <p:nvPicPr>
          <p:cNvPr id="8" name="图片 7">
            <a:extLst>
              <a:ext uri="{FF2B5EF4-FFF2-40B4-BE49-F238E27FC236}">
                <a16:creationId xmlns:a16="http://schemas.microsoft.com/office/drawing/2014/main" id="{16D68AAC-9D8D-AF00-276F-FDC7E763600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9199" r="27625"/>
          <a:stretch/>
        </p:blipFill>
        <p:spPr>
          <a:xfrm>
            <a:off x="9261791" y="0"/>
            <a:ext cx="2930209" cy="2866501"/>
          </a:xfrm>
          <a:prstGeom prst="rect">
            <a:avLst/>
          </a:prstGeom>
        </p:spPr>
      </p:pic>
      <p:sp>
        <p:nvSpPr>
          <p:cNvPr id="2" name="矩形 1">
            <a:extLst>
              <a:ext uri="{FF2B5EF4-FFF2-40B4-BE49-F238E27FC236}">
                <a16:creationId xmlns:a16="http://schemas.microsoft.com/office/drawing/2014/main" id="{FB9653D9-8501-594B-1E4C-958DC9559AF3}"/>
              </a:ext>
            </a:extLst>
          </p:cNvPr>
          <p:cNvSpPr/>
          <p:nvPr userDrawn="1"/>
        </p:nvSpPr>
        <p:spPr>
          <a:xfrm>
            <a:off x="0" y="640080"/>
            <a:ext cx="12192000" cy="5577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3160E5F7-C751-D68E-143F-2C272C62C7E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49446"/>
          <a:stretch/>
        </p:blipFill>
        <p:spPr>
          <a:xfrm>
            <a:off x="0" y="5341822"/>
            <a:ext cx="2423160" cy="1516177"/>
          </a:xfrm>
          <a:prstGeom prst="rect">
            <a:avLst/>
          </a:prstGeom>
        </p:spPr>
      </p:pic>
    </p:spTree>
    <p:extLst>
      <p:ext uri="{BB962C8B-B14F-4D97-AF65-F5344CB8AC3E}">
        <p14:creationId xmlns:p14="http://schemas.microsoft.com/office/powerpoint/2010/main" val="3803524116"/>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4509105"/>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2490251"/>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1264229"/>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2686320"/>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8281936"/>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5438373"/>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580582115"/>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3417362"/>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8258613"/>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0452232"/>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8604488"/>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2166129"/>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5362326"/>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0160794"/>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814628"/>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9045934"/>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5285250"/>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616982683"/>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7285761"/>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5308046"/>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7185018"/>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2538544"/>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1268557"/>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2010713"/>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482922"/>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5109659"/>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6933859"/>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2484359"/>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4/28/2025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4252330747"/>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4097333"/>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877894"/>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1936468"/>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3955929"/>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1891046"/>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0617642"/>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4585324"/>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4/28/2025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3267425694"/>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4/28/2025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3084943260"/>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4/28/2025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975323946"/>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4/28/2025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547520955"/>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4/28/2025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618119215"/>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round pink label with white text and a black background&#10;&#10;Description automatically generated">
            <a:extLst>
              <a:ext uri="{FF2B5EF4-FFF2-40B4-BE49-F238E27FC236}">
                <a16:creationId xmlns:a16="http://schemas.microsoft.com/office/drawing/2014/main" id="{4A3E6DAC-4ACE-F21B-71A1-F5777CB1FA0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39956" y="123708"/>
            <a:ext cx="1509622" cy="1509622"/>
          </a:xfrm>
          <a:prstGeom prst="rect">
            <a:avLst/>
          </a:prstGeom>
        </p:spPr>
      </p:pic>
    </p:spTree>
    <p:extLst>
      <p:ext uri="{BB962C8B-B14F-4D97-AF65-F5344CB8AC3E}">
        <p14:creationId xmlns:p14="http://schemas.microsoft.com/office/powerpoint/2010/main" val="1692957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6990106F-0F35-10CD-F342-21ABED3C9B6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39956" y="123708"/>
            <a:ext cx="1509622" cy="1509622"/>
          </a:xfrm>
          <a:prstGeom prst="rect">
            <a:avLst/>
          </a:prstGeom>
        </p:spPr>
      </p:pic>
    </p:spTree>
    <p:extLst>
      <p:ext uri="{BB962C8B-B14F-4D97-AF65-F5344CB8AC3E}">
        <p14:creationId xmlns:p14="http://schemas.microsoft.com/office/powerpoint/2010/main" val="158353285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B968295B-7405-6DC5-01B1-A21C2B65F0B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39956" y="123708"/>
            <a:ext cx="1509622" cy="1509622"/>
          </a:xfrm>
          <a:prstGeom prst="rect">
            <a:avLst/>
          </a:prstGeom>
        </p:spPr>
      </p:pic>
    </p:spTree>
    <p:extLst>
      <p:ext uri="{BB962C8B-B14F-4D97-AF65-F5344CB8AC3E}">
        <p14:creationId xmlns:p14="http://schemas.microsoft.com/office/powerpoint/2010/main" val="58800976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76195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pn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pn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1.png"/><Relationship Id="rId18" Type="http://schemas.openxmlformats.org/officeDocument/2006/relationships/image" Target="../media/image55.png"/><Relationship Id="rId3" Type="http://schemas.openxmlformats.org/officeDocument/2006/relationships/image" Target="../media/image42.png"/><Relationship Id="rId21" Type="http://schemas.openxmlformats.org/officeDocument/2006/relationships/image" Target="../media/image58.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4.png"/><Relationship Id="rId2" Type="http://schemas.openxmlformats.org/officeDocument/2006/relationships/image" Target="../media/image41.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3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2.png"/><Relationship Id="rId23" Type="http://schemas.openxmlformats.org/officeDocument/2006/relationships/image" Target="../media/image60.png"/><Relationship Id="rId10" Type="http://schemas.openxmlformats.org/officeDocument/2006/relationships/image" Target="../media/image48.png"/><Relationship Id="rId19" Type="http://schemas.openxmlformats.org/officeDocument/2006/relationships/image" Target="../media/image56.png"/><Relationship Id="rId4" Type="http://schemas.openxmlformats.org/officeDocument/2006/relationships/image" Target="../media/image30.png"/><Relationship Id="rId9" Type="http://schemas.openxmlformats.org/officeDocument/2006/relationships/image" Target="../media/image47.png"/><Relationship Id="rId14" Type="http://schemas.openxmlformats.org/officeDocument/2006/relationships/image" Target="../media/image51.png"/><Relationship Id="rId22" Type="http://schemas.openxmlformats.org/officeDocument/2006/relationships/image" Target="../media/image59.svg"/></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1.png"/><Relationship Id="rId7" Type="http://schemas.openxmlformats.org/officeDocument/2006/relationships/image" Target="../media/image32.png"/><Relationship Id="rId2" Type="http://schemas.openxmlformats.org/officeDocument/2006/relationships/image" Target="../media/image41.png"/><Relationship Id="rId1" Type="http://schemas.openxmlformats.org/officeDocument/2006/relationships/slideLayout" Target="../slideLayouts/slideLayout31.xml"/><Relationship Id="rId6" Type="http://schemas.openxmlformats.org/officeDocument/2006/relationships/image" Target="../media/image62.png"/><Relationship Id="rId11" Type="http://schemas.openxmlformats.org/officeDocument/2006/relationships/image" Target="../media/image64.svg"/><Relationship Id="rId5" Type="http://schemas.openxmlformats.org/officeDocument/2006/relationships/image" Target="../media/image31.png"/><Relationship Id="rId10" Type="http://schemas.openxmlformats.org/officeDocument/2006/relationships/image" Target="../media/image63.png"/><Relationship Id="rId4" Type="http://schemas.openxmlformats.org/officeDocument/2006/relationships/image" Target="../media/image30.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4.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3.png"/><Relationship Id="rId2" Type="http://schemas.openxmlformats.org/officeDocument/2006/relationships/image" Target="../media/image30.png"/><Relationship Id="rId1" Type="http://schemas.openxmlformats.org/officeDocument/2006/relationships/slideLayout" Target="../slideLayouts/slideLayout42.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47.png"/><Relationship Id="rId15" Type="http://schemas.openxmlformats.org/officeDocument/2006/relationships/image" Target="../media/image44.pn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31.png"/><Relationship Id="rId1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3.xml"/><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9931342" y="2274721"/>
            <a:ext cx="1596796" cy="1836550"/>
          </a:xfrm>
          <a:prstGeom prst="rect">
            <a:avLst/>
          </a:prstGeom>
        </p:spPr>
      </p:pic>
      <p:pic>
        <p:nvPicPr>
          <p:cNvPr id="22" name="Picture 21"/>
          <p:cNvPicPr>
            <a:picLocks noChangeAspect="1"/>
          </p:cNvPicPr>
          <p:nvPr/>
        </p:nvPicPr>
        <p:blipFill>
          <a:blip r:embed="rId6"/>
          <a:stretch>
            <a:fillRect/>
          </a:stretch>
        </p:blipFill>
        <p:spPr>
          <a:xfrm>
            <a:off x="2311168" y="2274721"/>
            <a:ext cx="7493231" cy="5891822"/>
          </a:xfrm>
          <a:prstGeom prst="rect">
            <a:avLst/>
          </a:prstGeom>
        </p:spPr>
      </p:pic>
      <p:pic>
        <p:nvPicPr>
          <p:cNvPr id="3" name="Picture 2"/>
          <p:cNvPicPr>
            <a:picLocks noChangeAspect="1"/>
          </p:cNvPicPr>
          <p:nvPr/>
        </p:nvPicPr>
        <p:blipFill>
          <a:blip r:embed="rId7"/>
          <a:stretch>
            <a:fillRect/>
          </a:stretch>
        </p:blipFill>
        <p:spPr>
          <a:xfrm>
            <a:off x="2396148" y="1438650"/>
            <a:ext cx="7912301" cy="2269749"/>
          </a:xfrm>
          <a:prstGeom prst="rect">
            <a:avLst/>
          </a:prstGeom>
        </p:spPr>
      </p:pic>
    </p:spTree>
    <p:extLst>
      <p:ext uri="{BB962C8B-B14F-4D97-AF65-F5344CB8AC3E}">
        <p14:creationId xmlns:p14="http://schemas.microsoft.com/office/powerpoint/2010/main" val="68754467"/>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2C2093-4DE3-94F8-8F9F-1AA863D613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sp>
        <p:nvSpPr>
          <p:cNvPr id="7" name="TextBox 12">
            <a:extLst>
              <a:ext uri="{FF2B5EF4-FFF2-40B4-BE49-F238E27FC236}">
                <a16:creationId xmlns:a16="http://schemas.microsoft.com/office/drawing/2014/main" id="{32C7864C-A631-81AA-9D07-D3724220FEC3}"/>
              </a:ext>
            </a:extLst>
          </p:cNvPr>
          <p:cNvSpPr txBox="1"/>
          <p:nvPr/>
        </p:nvSpPr>
        <p:spPr>
          <a:xfrm flipH="1">
            <a:off x="2523473" y="395097"/>
            <a:ext cx="7250446" cy="2466915"/>
          </a:xfrm>
          <a:prstGeom prst="wedgeEllipseCallout">
            <a:avLst>
              <a:gd name="adj1" fmla="val 55796"/>
              <a:gd name="adj2" fmla="val 41653"/>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ln w="0"/>
                <a:solidFill>
                  <a:srgbClr val="002060"/>
                </a:solidFill>
                <a:latin typeface="Calibri" panose="020F0502020204030204"/>
                <a:ea typeface="LNTH-LuoLuoNotangYuanTi 1" pitchFamily="2" charset="-128"/>
                <a:cs typeface="LNTH-LuoLuoNotangYuanTi 1" pitchFamily="2" charset="-128"/>
              </a:rPr>
              <a:t>Môi trường bao gồm những gì?</a:t>
            </a:r>
            <a:endParaRPr kumimoji="0" lang="en-US" sz="54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pic>
        <p:nvPicPr>
          <p:cNvPr id="8" name="Picture 7" descr="Shape&#10;&#10;Description automatically generated with low confidence">
            <a:extLst>
              <a:ext uri="{FF2B5EF4-FFF2-40B4-BE49-F238E27FC236}">
                <a16:creationId xmlns:a16="http://schemas.microsoft.com/office/drawing/2014/main" id="{3D262384-D83A-ADFD-8E19-B318959C92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5" t="20255" r="-495" b="20648"/>
          <a:stretch/>
        </p:blipFill>
        <p:spPr>
          <a:xfrm>
            <a:off x="3749041" y="2730203"/>
            <a:ext cx="7900500" cy="4127797"/>
          </a:xfrm>
          <a:prstGeom prst="rect">
            <a:avLst/>
          </a:prstGeom>
        </p:spPr>
      </p:pic>
      <p:sp>
        <p:nvSpPr>
          <p:cNvPr id="9" name="TextBox 8">
            <a:extLst>
              <a:ext uri="{FF2B5EF4-FFF2-40B4-BE49-F238E27FC236}">
                <a16:creationId xmlns:a16="http://schemas.microsoft.com/office/drawing/2014/main" id="{B69D35EA-30D5-84DA-2799-2DDE851E642E}"/>
              </a:ext>
            </a:extLst>
          </p:cNvPr>
          <p:cNvSpPr txBox="1"/>
          <p:nvPr/>
        </p:nvSpPr>
        <p:spPr>
          <a:xfrm>
            <a:off x="4435933" y="3698758"/>
            <a:ext cx="6752618" cy="2431435"/>
          </a:xfrm>
          <a:prstGeom prst="rect">
            <a:avLst/>
          </a:prstGeom>
          <a:noFill/>
        </p:spPr>
        <p:txBody>
          <a:bodyPr wrap="square" rtlCol="0">
            <a:spAutoFit/>
          </a:bodyPr>
          <a:lstStyle/>
          <a:p>
            <a:pPr algn="just"/>
            <a:r>
              <a:rPr lang="en-US" sz="3800" b="1" dirty="0">
                <a:solidFill>
                  <a:srgbClr val="FF0000"/>
                </a:solidFill>
              </a:rPr>
              <a:t>   </a:t>
            </a:r>
            <a:r>
              <a:rPr lang="vi-VN" sz="3800" b="1" dirty="0">
                <a:solidFill>
                  <a:srgbClr val="FF0000"/>
                </a:solidFill>
              </a:rPr>
              <a:t>Môi trường tự nhiên bao gồm ánh sáng, không khí, nhiệt độ, đất, nước, động vật, thực vật,....</a:t>
            </a:r>
            <a:endParaRPr lang="en-US" sz="3800" b="1" dirty="0">
              <a:solidFill>
                <a:srgbClr val="FF0000"/>
              </a:solidFill>
            </a:endParaRPr>
          </a:p>
        </p:txBody>
      </p:sp>
      <p:pic>
        <p:nvPicPr>
          <p:cNvPr id="10" name="Picture 9" descr="A round pink label with white text and a black background&#10;&#10;Description automatically generated">
            <a:extLst>
              <a:ext uri="{FF2B5EF4-FFF2-40B4-BE49-F238E27FC236}">
                <a16:creationId xmlns:a16="http://schemas.microsoft.com/office/drawing/2014/main" id="{19332903-1CFA-E71E-66C2-B6F4EC23BF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9956" y="123708"/>
            <a:ext cx="1509622" cy="1509622"/>
          </a:xfrm>
          <a:prstGeom prst="rect">
            <a:avLst/>
          </a:prstGeom>
        </p:spPr>
      </p:pic>
    </p:spTree>
    <p:extLst>
      <p:ext uri="{BB962C8B-B14F-4D97-AF65-F5344CB8AC3E}">
        <p14:creationId xmlns:p14="http://schemas.microsoft.com/office/powerpoint/2010/main" val="2690664866"/>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2C2093-4DE3-94F8-8F9F-1AA863D613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sp>
        <p:nvSpPr>
          <p:cNvPr id="7" name="TextBox 12">
            <a:extLst>
              <a:ext uri="{FF2B5EF4-FFF2-40B4-BE49-F238E27FC236}">
                <a16:creationId xmlns:a16="http://schemas.microsoft.com/office/drawing/2014/main" id="{32C7864C-A631-81AA-9D07-D3724220FEC3}"/>
              </a:ext>
            </a:extLst>
          </p:cNvPr>
          <p:cNvSpPr txBox="1"/>
          <p:nvPr/>
        </p:nvSpPr>
        <p:spPr>
          <a:xfrm flipH="1">
            <a:off x="2523473" y="395097"/>
            <a:ext cx="7250446" cy="2207240"/>
          </a:xfrm>
          <a:prstGeom prst="wedgeEllipseCallout">
            <a:avLst>
              <a:gd name="adj1" fmla="val 55796"/>
              <a:gd name="adj2" fmla="val 41653"/>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defRPr/>
            </a:pPr>
            <a:r>
              <a:rPr lang="vi-VN" sz="4800" b="1" dirty="0">
                <a:ln w="0"/>
                <a:solidFill>
                  <a:srgbClr val="002060"/>
                </a:solidFill>
                <a:latin typeface="Calibri" panose="020F0502020204030204"/>
                <a:ea typeface="LNTH-LuoLuoNotangYuanTi 1" pitchFamily="2" charset="-128"/>
                <a:cs typeface="LNTH-LuoLuoNotangYuanTi 1" pitchFamily="2" charset="-128"/>
              </a:rPr>
              <a:t>Em có thể gặp các yếu tố đó ở đâu?</a:t>
            </a:r>
            <a:endParaRPr kumimoji="0" lang="en-US" sz="48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pic>
        <p:nvPicPr>
          <p:cNvPr id="8" name="Picture 7" descr="Shape&#10;&#10;Description automatically generated with low confidence">
            <a:extLst>
              <a:ext uri="{FF2B5EF4-FFF2-40B4-BE49-F238E27FC236}">
                <a16:creationId xmlns:a16="http://schemas.microsoft.com/office/drawing/2014/main" id="{3D262384-D83A-ADFD-8E19-B318959C92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5" t="20255" r="-495" b="20648"/>
          <a:stretch/>
        </p:blipFill>
        <p:spPr>
          <a:xfrm>
            <a:off x="3505201" y="2974043"/>
            <a:ext cx="7900500" cy="3071157"/>
          </a:xfrm>
          <a:prstGeom prst="rect">
            <a:avLst/>
          </a:prstGeom>
        </p:spPr>
      </p:pic>
      <p:sp>
        <p:nvSpPr>
          <p:cNvPr id="9" name="TextBox 8">
            <a:extLst>
              <a:ext uri="{FF2B5EF4-FFF2-40B4-BE49-F238E27FC236}">
                <a16:creationId xmlns:a16="http://schemas.microsoft.com/office/drawing/2014/main" id="{B69D35EA-30D5-84DA-2799-2DDE851E642E}"/>
              </a:ext>
            </a:extLst>
          </p:cNvPr>
          <p:cNvSpPr txBox="1"/>
          <p:nvPr/>
        </p:nvSpPr>
        <p:spPr>
          <a:xfrm>
            <a:off x="4192093" y="3942598"/>
            <a:ext cx="6752618" cy="1323439"/>
          </a:xfrm>
          <a:prstGeom prst="rect">
            <a:avLst/>
          </a:prstGeom>
          <a:noFill/>
        </p:spPr>
        <p:txBody>
          <a:bodyPr wrap="square" rtlCol="0">
            <a:spAutoFit/>
          </a:bodyPr>
          <a:lstStyle/>
          <a:p>
            <a:pPr lvl="0" algn="just"/>
            <a:r>
              <a:rPr lang="en-US" sz="4000" b="1" dirty="0">
                <a:solidFill>
                  <a:srgbClr val="FF0000"/>
                </a:solidFill>
                <a:latin typeface="Calibri" panose="020F0502020204030204"/>
              </a:rPr>
              <a:t>   </a:t>
            </a:r>
            <a:r>
              <a:rPr lang="vi-VN" sz="4000" b="1" dirty="0">
                <a:solidFill>
                  <a:srgbClr val="FF0000"/>
                </a:solidFill>
                <a:latin typeface="Calibri" panose="020F0502020204030204"/>
              </a:rPr>
              <a:t>Các yếu  tố này có khắp nơi  xung quanh chúng ta.</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010557972"/>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2C2093-4DE3-94F8-8F9F-1AA863D613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sp>
        <p:nvSpPr>
          <p:cNvPr id="7" name="TextBox 12">
            <a:extLst>
              <a:ext uri="{FF2B5EF4-FFF2-40B4-BE49-F238E27FC236}">
                <a16:creationId xmlns:a16="http://schemas.microsoft.com/office/drawing/2014/main" id="{32C7864C-A631-81AA-9D07-D3724220FEC3}"/>
              </a:ext>
            </a:extLst>
          </p:cNvPr>
          <p:cNvSpPr txBox="1"/>
          <p:nvPr/>
        </p:nvSpPr>
        <p:spPr>
          <a:xfrm flipH="1">
            <a:off x="2340592" y="588137"/>
            <a:ext cx="9038607" cy="2034123"/>
          </a:xfrm>
          <a:prstGeom prst="wedgeEllipseCallout">
            <a:avLst>
              <a:gd name="adj1" fmla="val 55796"/>
              <a:gd name="adj2" fmla="val 41653"/>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Sinh vật cần các yếu tố của môi trường để làm gì?</a:t>
            </a:r>
            <a:endParaRPr kumimoji="0" lang="en-US" sz="44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pic>
        <p:nvPicPr>
          <p:cNvPr id="8" name="Picture 7" descr="Shape&#10;&#10;Description automatically generated with low confidence">
            <a:extLst>
              <a:ext uri="{FF2B5EF4-FFF2-40B4-BE49-F238E27FC236}">
                <a16:creationId xmlns:a16="http://schemas.microsoft.com/office/drawing/2014/main" id="{3D262384-D83A-ADFD-8E19-B318959C92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5" t="20255" r="-495" b="20648"/>
          <a:stretch/>
        </p:blipFill>
        <p:spPr>
          <a:xfrm>
            <a:off x="3749041" y="2730203"/>
            <a:ext cx="7900500" cy="4127797"/>
          </a:xfrm>
          <a:prstGeom prst="rect">
            <a:avLst/>
          </a:prstGeom>
        </p:spPr>
      </p:pic>
      <p:sp>
        <p:nvSpPr>
          <p:cNvPr id="9" name="TextBox 8">
            <a:extLst>
              <a:ext uri="{FF2B5EF4-FFF2-40B4-BE49-F238E27FC236}">
                <a16:creationId xmlns:a16="http://schemas.microsoft.com/office/drawing/2014/main" id="{B69D35EA-30D5-84DA-2799-2DDE851E642E}"/>
              </a:ext>
            </a:extLst>
          </p:cNvPr>
          <p:cNvSpPr txBox="1"/>
          <p:nvPr/>
        </p:nvSpPr>
        <p:spPr>
          <a:xfrm>
            <a:off x="4435933" y="3698758"/>
            <a:ext cx="6752618" cy="2123658"/>
          </a:xfrm>
          <a:prstGeom prst="rect">
            <a:avLst/>
          </a:prstGeom>
          <a:noFill/>
        </p:spPr>
        <p:txBody>
          <a:bodyPr wrap="square" rtlCol="0">
            <a:spAutoFit/>
          </a:bodyPr>
          <a:lstStyle/>
          <a:p>
            <a:pPr lvl="0" algn="just"/>
            <a:r>
              <a:rPr lang="en-US" sz="4400" b="1" dirty="0">
                <a:solidFill>
                  <a:srgbClr val="FF0000"/>
                </a:solidFill>
                <a:latin typeface="Calibri" panose="020F0502020204030204"/>
              </a:rPr>
              <a:t>   </a:t>
            </a:r>
            <a:r>
              <a:rPr lang="vi-VN" sz="4400" b="1" dirty="0">
                <a:solidFill>
                  <a:srgbClr val="FF0000"/>
                </a:solidFill>
                <a:latin typeface="Calibri" panose="020F0502020204030204"/>
              </a:rPr>
              <a:t>Sinh vật cần các yếu tố của môi trường để sinh sống và phát triển.</a:t>
            </a:r>
            <a:endParaRPr kumimoji="0" lang="en-US" sz="44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197692767"/>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579120"/>
            <a:ext cx="11658600" cy="607314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5CD3ADF-3696-8B71-E599-7A70C36FF870}"/>
              </a:ext>
            </a:extLst>
          </p:cNvPr>
          <p:cNvSpPr/>
          <p:nvPr/>
        </p:nvSpPr>
        <p:spPr>
          <a:xfrm>
            <a:off x="1077188" y="117358"/>
            <a:ext cx="9997212" cy="1884162"/>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Quan sát hình 1 và cho biết: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Tên những yếu tố của môi trường thể hiện trong mỗi hình.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Môi trường cung cấp những gì cho động vật, thực vật, con người sinh sống?</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ECF8F0FC-4B56-8E7D-CA47-8F75D4F1FF16}"/>
              </a:ext>
            </a:extLst>
          </p:cNvPr>
          <p:cNvPicPr>
            <a:picLocks noChangeAspect="1"/>
          </p:cNvPicPr>
          <p:nvPr/>
        </p:nvPicPr>
        <p:blipFill>
          <a:blip r:embed="rId2"/>
          <a:stretch>
            <a:fillRect/>
          </a:stretch>
        </p:blipFill>
        <p:spPr>
          <a:xfrm>
            <a:off x="1063307" y="2368232"/>
            <a:ext cx="9818053" cy="4010827"/>
          </a:xfrm>
          <a:prstGeom prst="rect">
            <a:avLst/>
          </a:prstGeom>
        </p:spPr>
      </p:pic>
    </p:spTree>
    <p:extLst>
      <p:ext uri="{BB962C8B-B14F-4D97-AF65-F5344CB8AC3E}">
        <p14:creationId xmlns:p14="http://schemas.microsoft.com/office/powerpoint/2010/main" val="3975335415"/>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79041" y="630098"/>
            <a:ext cx="6446520" cy="6349822"/>
            <a:chOff x="4906581" y="3368083"/>
            <a:chExt cx="6819091" cy="6716804"/>
          </a:xfrm>
        </p:grpSpPr>
        <p:sp>
          <p:nvSpPr>
            <p:cNvPr id="5" name="Freeform 12"/>
            <p:cNvSpPr/>
            <p:nvPr/>
          </p:nvSpPr>
          <p:spPr>
            <a:xfrm>
              <a:off x="4906581" y="3368083"/>
              <a:ext cx="6819091" cy="6716804"/>
            </a:xfrm>
            <a:custGeom>
              <a:avLst/>
              <a:gdLst/>
              <a:ahLst/>
              <a:cxnLst/>
              <a:rect l="l" t="t" r="r" b="b"/>
              <a:pathLst>
                <a:path w="6819091" h="6716804">
                  <a:moveTo>
                    <a:pt x="0" y="0"/>
                  </a:moveTo>
                  <a:lnTo>
                    <a:pt x="6819091" y="0"/>
                  </a:lnTo>
                  <a:lnTo>
                    <a:pt x="6819091" y="6716805"/>
                  </a:lnTo>
                  <a:lnTo>
                    <a:pt x="0" y="6716805"/>
                  </a:lnTo>
                  <a:lnTo>
                    <a:pt x="0" y="0"/>
                  </a:lnTo>
                  <a:close/>
                </a:path>
              </a:pathLst>
            </a:custGeom>
            <a:blipFill>
              <a:blip r:embed="rId2"/>
              <a:stretch>
                <a:fillRect/>
              </a:stretch>
            </a:blipFill>
          </p:spPr>
          <p:txBody>
            <a:bodyPr/>
            <a:lstStyle/>
            <a:p>
              <a:endParaRPr lang="en-US"/>
            </a:p>
          </p:txBody>
        </p:sp>
        <p:pic>
          <p:nvPicPr>
            <p:cNvPr id="6" name="Picture 5"/>
            <p:cNvPicPr>
              <a:picLocks noChangeAspect="1"/>
            </p:cNvPicPr>
            <p:nvPr/>
          </p:nvPicPr>
          <p:blipFill>
            <a:blip r:embed="rId3"/>
            <a:stretch>
              <a:fillRect/>
            </a:stretch>
          </p:blipFill>
          <p:spPr>
            <a:xfrm>
              <a:off x="7107867" y="4784409"/>
              <a:ext cx="3883489" cy="1572904"/>
            </a:xfrm>
            <a:prstGeom prst="rect">
              <a:avLst/>
            </a:prstGeom>
          </p:spPr>
        </p:pic>
      </p:grpSp>
    </p:spTree>
    <p:extLst>
      <p:ext uri="{BB962C8B-B14F-4D97-AF65-F5344CB8AC3E}">
        <p14:creationId xmlns:p14="http://schemas.microsoft.com/office/powerpoint/2010/main" val="3526952860"/>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579120"/>
            <a:ext cx="11658600" cy="607314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5CD3ADF-3696-8B71-E599-7A70C36FF870}"/>
              </a:ext>
            </a:extLst>
          </p:cNvPr>
          <p:cNvSpPr/>
          <p:nvPr/>
        </p:nvSpPr>
        <p:spPr>
          <a:xfrm>
            <a:off x="1077188" y="117358"/>
            <a:ext cx="9997212" cy="1233922"/>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prstClr val="white"/>
                </a:solidFill>
                <a:latin typeface="Cambria" panose="02040503050406030204" pitchFamily="18" charset="0"/>
                <a:ea typeface="Cambria" panose="02040503050406030204" pitchFamily="18" charset="0"/>
              </a:rPr>
              <a:t> Các yếu tố môi trường có trong hình: Mặt Trời, mây, bò, vịt, cây lúa,...</a:t>
            </a:r>
            <a:endPar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ECF8F0FC-4B56-8E7D-CA47-8F75D4F1FF16}"/>
              </a:ext>
            </a:extLst>
          </p:cNvPr>
          <p:cNvPicPr>
            <a:picLocks noChangeAspect="1"/>
          </p:cNvPicPr>
          <p:nvPr/>
        </p:nvPicPr>
        <p:blipFill>
          <a:blip r:embed="rId2"/>
          <a:stretch>
            <a:fillRect/>
          </a:stretch>
        </p:blipFill>
        <p:spPr>
          <a:xfrm>
            <a:off x="1063307" y="1767840"/>
            <a:ext cx="9818053" cy="4611219"/>
          </a:xfrm>
          <a:prstGeom prst="rect">
            <a:avLst/>
          </a:prstGeom>
        </p:spPr>
      </p:pic>
    </p:spTree>
    <p:extLst>
      <p:ext uri="{BB962C8B-B14F-4D97-AF65-F5344CB8AC3E}">
        <p14:creationId xmlns:p14="http://schemas.microsoft.com/office/powerpoint/2010/main" val="3324425155"/>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579120"/>
            <a:ext cx="11658600" cy="607314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CF8F0FC-4B56-8E7D-CA47-8F75D4F1FF16}"/>
              </a:ext>
            </a:extLst>
          </p:cNvPr>
          <p:cNvPicPr>
            <a:picLocks noChangeAspect="1"/>
          </p:cNvPicPr>
          <p:nvPr/>
        </p:nvPicPr>
        <p:blipFill>
          <a:blip r:embed="rId2"/>
          <a:stretch>
            <a:fillRect/>
          </a:stretch>
        </p:blipFill>
        <p:spPr>
          <a:xfrm>
            <a:off x="422847" y="1330960"/>
            <a:ext cx="10661714" cy="5007459"/>
          </a:xfrm>
          <a:prstGeom prst="rect">
            <a:avLst/>
          </a:prstGeom>
        </p:spPr>
      </p:pic>
      <p:sp>
        <p:nvSpPr>
          <p:cNvPr id="3" name="Rounded Rectangular Callout 2">
            <a:extLst>
              <a:ext uri="{FF2B5EF4-FFF2-40B4-BE49-F238E27FC236}">
                <a16:creationId xmlns:a16="http://schemas.microsoft.com/office/drawing/2014/main" id="{9FDF0A3C-E8E0-08B7-7A2E-D2AAE50EEC62}"/>
              </a:ext>
            </a:extLst>
          </p:cNvPr>
          <p:cNvSpPr/>
          <p:nvPr/>
        </p:nvSpPr>
        <p:spPr>
          <a:xfrm>
            <a:off x="0" y="680720"/>
            <a:ext cx="2367280" cy="109728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prstClr val="white"/>
                </a:solidFill>
                <a:latin typeface="Cambria" panose="02040503050406030204" pitchFamily="18" charset="0"/>
                <a:ea typeface="Cambria" panose="02040503050406030204" pitchFamily="18" charset="0"/>
                <a:cs typeface="Open Sans" panose="020B0606030504020204" pitchFamily="34" charset="0"/>
              </a:rPr>
              <a:t>Mây che nắng hoặc mang mưa</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4" name="Rounded Rectangular Callout 2">
            <a:extLst>
              <a:ext uri="{FF2B5EF4-FFF2-40B4-BE49-F238E27FC236}">
                <a16:creationId xmlns:a16="http://schemas.microsoft.com/office/drawing/2014/main" id="{AB55B6B3-F152-6B1C-C8AB-E40E2CB40836}"/>
              </a:ext>
            </a:extLst>
          </p:cNvPr>
          <p:cNvSpPr/>
          <p:nvPr/>
        </p:nvSpPr>
        <p:spPr>
          <a:xfrm>
            <a:off x="7264400" y="518160"/>
            <a:ext cx="2092960" cy="109728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prstClr val="white"/>
                </a:solidFill>
                <a:latin typeface="Cambria" panose="02040503050406030204" pitchFamily="18" charset="0"/>
                <a:ea typeface="Cambria" panose="02040503050406030204" pitchFamily="18" charset="0"/>
                <a:cs typeface="Open Sans" panose="020B0606030504020204" pitchFamily="34" charset="0"/>
              </a:rPr>
              <a:t>Cây gỗ giúp chim chóc làm tổ</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5" name="Rounded Rectangular Callout 2">
            <a:extLst>
              <a:ext uri="{FF2B5EF4-FFF2-40B4-BE49-F238E27FC236}">
                <a16:creationId xmlns:a16="http://schemas.microsoft.com/office/drawing/2014/main" id="{21116F7F-2355-D4D6-2859-AC630BA5BF12}"/>
              </a:ext>
            </a:extLst>
          </p:cNvPr>
          <p:cNvSpPr/>
          <p:nvPr/>
        </p:nvSpPr>
        <p:spPr>
          <a:xfrm>
            <a:off x="5323840" y="3505200"/>
            <a:ext cx="2499360" cy="1097280"/>
          </a:xfrm>
          <a:prstGeom prst="wedgeRoundRectCallout">
            <a:avLst>
              <a:gd name="adj1" fmla="val 32512"/>
              <a:gd name="adj2" fmla="val 76256"/>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prstClr val="white"/>
                </a:solidFill>
                <a:latin typeface="Cambria" panose="02040503050406030204" pitchFamily="18" charset="0"/>
                <a:ea typeface="Cambria" panose="02040503050406030204" pitchFamily="18" charset="0"/>
                <a:cs typeface="Open Sans" panose="020B0606030504020204" pitchFamily="34" charset="0"/>
              </a:rPr>
              <a:t>Hồ nước cho vịt thức ăn, nước uống</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7" name="Rounded Rectangular Callout 2">
            <a:extLst>
              <a:ext uri="{FF2B5EF4-FFF2-40B4-BE49-F238E27FC236}">
                <a16:creationId xmlns:a16="http://schemas.microsoft.com/office/drawing/2014/main" id="{693F3A53-E69A-4467-EA8A-967B2401D8E4}"/>
              </a:ext>
            </a:extLst>
          </p:cNvPr>
          <p:cNvSpPr/>
          <p:nvPr/>
        </p:nvSpPr>
        <p:spPr>
          <a:xfrm>
            <a:off x="589280" y="2885440"/>
            <a:ext cx="2499360" cy="1300480"/>
          </a:xfrm>
          <a:prstGeom prst="wedgeRoundRectCallout">
            <a:avLst>
              <a:gd name="adj1" fmla="val 1211"/>
              <a:gd name="adj2" fmla="val 82737"/>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b="1">
                <a:solidFill>
                  <a:prstClr val="white"/>
                </a:solidFill>
                <a:latin typeface="Cambria" panose="02040503050406030204" pitchFamily="18" charset="0"/>
                <a:ea typeface="Cambria" panose="02040503050406030204" pitchFamily="18" charset="0"/>
                <a:cs typeface="Open Sans" panose="020B0606030504020204" pitchFamily="34" charset="0"/>
              </a:rPr>
              <a:t>Cây lúa cho con người hạt gạo để ăn, rơm rạ để đun bếp, làm chổi,...</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9" name="Rounded Rectangular Callout 2">
            <a:extLst>
              <a:ext uri="{FF2B5EF4-FFF2-40B4-BE49-F238E27FC236}">
                <a16:creationId xmlns:a16="http://schemas.microsoft.com/office/drawing/2014/main" id="{6B7AAEE4-5E5D-D8CF-489B-6131ED311695}"/>
              </a:ext>
            </a:extLst>
          </p:cNvPr>
          <p:cNvSpPr/>
          <p:nvPr/>
        </p:nvSpPr>
        <p:spPr>
          <a:xfrm>
            <a:off x="3342640" y="1971040"/>
            <a:ext cx="2875280" cy="1300480"/>
          </a:xfrm>
          <a:prstGeom prst="wedgeRoundRectCallout">
            <a:avLst>
              <a:gd name="adj1" fmla="val -21147"/>
              <a:gd name="adj2" fmla="val 142893"/>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b="1" dirty="0">
                <a:solidFill>
                  <a:prstClr val="white"/>
                </a:solidFill>
                <a:latin typeface="Cambria" panose="02040503050406030204" pitchFamily="18" charset="0"/>
                <a:ea typeface="Cambria" panose="02040503050406030204" pitchFamily="18" charset="0"/>
                <a:cs typeface="Open Sans" panose="020B0606030504020204" pitchFamily="34" charset="0"/>
              </a:rPr>
              <a:t>Người lấy sữa, thịt để ăn uống, da bò làm áo da, túi xách, giày dép</a:t>
            </a:r>
            <a:r>
              <a:rPr lang="en-US" sz="2000" b="1" dirty="0">
                <a:solidFill>
                  <a:prstClr val="white"/>
                </a:solidFill>
                <a:latin typeface="Cambria" panose="02040503050406030204" pitchFamily="18" charset="0"/>
                <a:ea typeface="Cambria" panose="02040503050406030204" pitchFamily="18" charset="0"/>
                <a:cs typeface="Open Sans" panose="020B0606030504020204" pitchFamily="34" charset="0"/>
              </a:rPr>
              <a:t>,…</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10" name="Rounded Rectangular Callout 2">
            <a:extLst>
              <a:ext uri="{FF2B5EF4-FFF2-40B4-BE49-F238E27FC236}">
                <a16:creationId xmlns:a16="http://schemas.microsoft.com/office/drawing/2014/main" id="{4707A361-F2D3-532C-CD4C-DC647D808BCA}"/>
              </a:ext>
            </a:extLst>
          </p:cNvPr>
          <p:cNvSpPr/>
          <p:nvPr/>
        </p:nvSpPr>
        <p:spPr>
          <a:xfrm>
            <a:off x="6532880" y="1828800"/>
            <a:ext cx="2702560" cy="1300480"/>
          </a:xfrm>
          <a:prstGeom prst="wedgeRoundRectCallout">
            <a:avLst>
              <a:gd name="adj1" fmla="val -4186"/>
              <a:gd name="adj2" fmla="val 69456"/>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b="1" dirty="0">
                <a:solidFill>
                  <a:prstClr val="white"/>
                </a:solidFill>
                <a:latin typeface="Cambria" panose="02040503050406030204" pitchFamily="18" charset="0"/>
                <a:ea typeface="Cambria" panose="02040503050406030204" pitchFamily="18" charset="0"/>
                <a:cs typeface="Open Sans" panose="020B0606030504020204" pitchFamily="34" charset="0"/>
              </a:rPr>
              <a:t>Không khí rất cần cho sự sống của con người và các loài sinh vật để hô hấp.</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1598727054"/>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0"/>
          <p:cNvSpPr/>
          <p:nvPr/>
        </p:nvSpPr>
        <p:spPr>
          <a:xfrm>
            <a:off x="213390" y="978118"/>
            <a:ext cx="11643330" cy="5879882"/>
          </a:xfrm>
          <a:custGeom>
            <a:avLst/>
            <a:gdLst/>
            <a:ahLst/>
            <a:cxnLst/>
            <a:rect l="l" t="t" r="r" b="b"/>
            <a:pathLst>
              <a:path w="14965561" h="7557608">
                <a:moveTo>
                  <a:pt x="0" y="0"/>
                </a:moveTo>
                <a:lnTo>
                  <a:pt x="14965562" y="0"/>
                </a:lnTo>
                <a:lnTo>
                  <a:pt x="14965562" y="7557608"/>
                </a:lnTo>
                <a:lnTo>
                  <a:pt x="0" y="7557608"/>
                </a:lnTo>
                <a:lnTo>
                  <a:pt x="0" y="0"/>
                </a:lnTo>
                <a:close/>
              </a:path>
            </a:pathLst>
          </a:custGeom>
          <a:blipFill>
            <a:blip r:embed="rId2"/>
            <a:stretch>
              <a:fillRect/>
            </a:stretch>
          </a:blipFill>
        </p:spPr>
        <p:txBody>
          <a:bodyPr/>
          <a:lstStyle/>
          <a:p>
            <a:endParaRPr lang="en-US"/>
          </a:p>
        </p:txBody>
      </p:sp>
      <p:sp>
        <p:nvSpPr>
          <p:cNvPr id="5" name="TextBox 4"/>
          <p:cNvSpPr txBox="1"/>
          <p:nvPr/>
        </p:nvSpPr>
        <p:spPr>
          <a:xfrm>
            <a:off x="3390914" y="1840567"/>
            <a:ext cx="5585445" cy="4247317"/>
          </a:xfrm>
          <a:prstGeom prst="rect">
            <a:avLst/>
          </a:prstGeom>
          <a:noFill/>
        </p:spPr>
        <p:txBody>
          <a:bodyPr wrap="square" rtlCol="0">
            <a:spAutoFit/>
          </a:bodyPr>
          <a:lstStyle/>
          <a:p>
            <a:pPr algn="ctr"/>
            <a:r>
              <a:rPr lang="vi-VN" sz="5400" b="1" dirty="0">
                <a:solidFill>
                  <a:schemeClr val="bg1"/>
                </a:solidFill>
                <a:latin typeface="Cambria" panose="02040503050406030204" pitchFamily="18" charset="0"/>
                <a:ea typeface="Cambria" panose="02040503050406030204" pitchFamily="18" charset="0"/>
                <a:cs typeface="Open Sans" panose="020B0606030504020204" pitchFamily="34" charset="0"/>
              </a:rPr>
              <a:t>Môi trường cung cấp rất nhiều yếu tố giúp cho các loài sinh vật và phát triển.</a:t>
            </a:r>
            <a:endParaRPr lang="en-US" sz="5400" b="1" dirty="0">
              <a:solidFill>
                <a:schemeClr val="bg1"/>
              </a:solidFill>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606837674"/>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14960"/>
            <a:ext cx="11658600" cy="633730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93F1EB0-AE8D-E488-6008-2E183CDB0463}"/>
              </a:ext>
            </a:extLst>
          </p:cNvPr>
          <p:cNvPicPr>
            <a:picLocks noChangeAspect="1"/>
          </p:cNvPicPr>
          <p:nvPr/>
        </p:nvPicPr>
        <p:blipFill>
          <a:blip r:embed="rId2"/>
          <a:stretch>
            <a:fillRect/>
          </a:stretch>
        </p:blipFill>
        <p:spPr>
          <a:xfrm>
            <a:off x="2001520" y="1391568"/>
            <a:ext cx="7575655" cy="5212432"/>
          </a:xfrm>
          <a:prstGeom prst="rect">
            <a:avLst/>
          </a:prstGeom>
        </p:spPr>
      </p:pic>
      <p:sp>
        <p:nvSpPr>
          <p:cNvPr id="5" name="Rectangle 4">
            <a:extLst>
              <a:ext uri="{FF2B5EF4-FFF2-40B4-BE49-F238E27FC236}">
                <a16:creationId xmlns:a16="http://schemas.microsoft.com/office/drawing/2014/main" id="{B55AB5CB-784F-AB53-70BA-3F79AEBD3099}"/>
              </a:ext>
            </a:extLst>
          </p:cNvPr>
          <p:cNvSpPr/>
          <p:nvPr/>
        </p:nvSpPr>
        <p:spPr>
          <a:xfrm>
            <a:off x="762000" y="117358"/>
            <a:ext cx="10312400" cy="1122162"/>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Quan sát hình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 </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đến</a:t>
            </a:r>
            <a:r>
              <a:rPr kumimoji="0" lang="en-US" sz="2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4</a:t>
            </a: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và cho biết: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Tên những yếu tố của môi trường thể hiện trong mỗi hình.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Môi trường cung cấp những gì cho động vật, thực vật, con người sinh sống?</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40479563"/>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79041" y="630098"/>
            <a:ext cx="6446520" cy="6349822"/>
            <a:chOff x="4906581" y="3368083"/>
            <a:chExt cx="6819091" cy="6716804"/>
          </a:xfrm>
        </p:grpSpPr>
        <p:sp>
          <p:nvSpPr>
            <p:cNvPr id="5" name="Freeform 12"/>
            <p:cNvSpPr/>
            <p:nvPr/>
          </p:nvSpPr>
          <p:spPr>
            <a:xfrm>
              <a:off x="4906581" y="3368083"/>
              <a:ext cx="6819091" cy="6716804"/>
            </a:xfrm>
            <a:custGeom>
              <a:avLst/>
              <a:gdLst/>
              <a:ahLst/>
              <a:cxnLst/>
              <a:rect l="l" t="t" r="r" b="b"/>
              <a:pathLst>
                <a:path w="6819091" h="6716804">
                  <a:moveTo>
                    <a:pt x="0" y="0"/>
                  </a:moveTo>
                  <a:lnTo>
                    <a:pt x="6819091" y="0"/>
                  </a:lnTo>
                  <a:lnTo>
                    <a:pt x="6819091" y="6716805"/>
                  </a:lnTo>
                  <a:lnTo>
                    <a:pt x="0" y="671680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7107867" y="4784409"/>
              <a:ext cx="3883489" cy="1572904"/>
            </a:xfrm>
            <a:prstGeom prst="rect">
              <a:avLst/>
            </a:prstGeom>
          </p:spPr>
        </p:pic>
      </p:grpSp>
    </p:spTree>
    <p:extLst>
      <p:ext uri="{BB962C8B-B14F-4D97-AF65-F5344CB8AC3E}">
        <p14:creationId xmlns:p14="http://schemas.microsoft.com/office/powerpoint/2010/main" val="1343805037"/>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05"/>
          <p:cNvSpPr/>
          <p:nvPr/>
        </p:nvSpPr>
        <p:spPr>
          <a:xfrm>
            <a:off x="3635261" y="3251200"/>
            <a:ext cx="4777219" cy="3606800"/>
          </a:xfrm>
          <a:custGeom>
            <a:avLst/>
            <a:gdLst/>
            <a:ahLst/>
            <a:cxnLst/>
            <a:rect l="l" t="t" r="r" b="b"/>
            <a:pathLst>
              <a:path w="5350839" h="4039884">
                <a:moveTo>
                  <a:pt x="0" y="0"/>
                </a:moveTo>
                <a:lnTo>
                  <a:pt x="5350839" y="0"/>
                </a:lnTo>
                <a:lnTo>
                  <a:pt x="5350839" y="4039884"/>
                </a:lnTo>
                <a:lnTo>
                  <a:pt x="0" y="4039884"/>
                </a:lnTo>
                <a:lnTo>
                  <a:pt x="0" y="0"/>
                </a:lnTo>
                <a:close/>
              </a:path>
            </a:pathLst>
          </a:custGeom>
          <a:blipFill>
            <a:blip r:embed="rId3"/>
            <a:stretch>
              <a:fillRect/>
            </a:stretch>
          </a:blipFill>
        </p:spPr>
        <p:txBody>
          <a:bodyPr/>
          <a:lstStyle/>
          <a:p>
            <a:endParaRPr lang="en-US"/>
          </a:p>
        </p:txBody>
      </p:sp>
      <p:pic>
        <p:nvPicPr>
          <p:cNvPr id="4" name="Picture 3">
            <a:extLst>
              <a:ext uri="{FF2B5EF4-FFF2-40B4-BE49-F238E27FC236}">
                <a16:creationId xmlns:a16="http://schemas.microsoft.com/office/drawing/2014/main" id="{A79B8CEE-9A2D-68C8-0798-08EA3D90D376}"/>
              </a:ext>
            </a:extLst>
          </p:cNvPr>
          <p:cNvPicPr>
            <a:picLocks noChangeAspect="1"/>
          </p:cNvPicPr>
          <p:nvPr/>
        </p:nvPicPr>
        <p:blipFill>
          <a:blip r:embed="rId4"/>
          <a:stretch>
            <a:fillRect/>
          </a:stretch>
        </p:blipFill>
        <p:spPr>
          <a:xfrm>
            <a:off x="1792876" y="973236"/>
            <a:ext cx="8382727" cy="2127688"/>
          </a:xfrm>
          <a:prstGeom prst="rect">
            <a:avLst/>
          </a:prstGeom>
        </p:spPr>
      </p:pic>
    </p:spTree>
    <p:extLst>
      <p:ext uri="{BB962C8B-B14F-4D97-AF65-F5344CB8AC3E}">
        <p14:creationId xmlns:p14="http://schemas.microsoft.com/office/powerpoint/2010/main" val="2027371292"/>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14960"/>
            <a:ext cx="11658600" cy="633730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1C5D967-A180-35B5-C002-9B371BFB57E6}"/>
              </a:ext>
            </a:extLst>
          </p:cNvPr>
          <p:cNvPicPr>
            <a:picLocks noChangeAspect="1"/>
          </p:cNvPicPr>
          <p:nvPr/>
        </p:nvPicPr>
        <p:blipFill>
          <a:blip r:embed="rId2"/>
          <a:stretch>
            <a:fillRect/>
          </a:stretch>
        </p:blipFill>
        <p:spPr>
          <a:xfrm>
            <a:off x="397827" y="1549082"/>
            <a:ext cx="4720058" cy="3429318"/>
          </a:xfrm>
          <a:prstGeom prst="rect">
            <a:avLst/>
          </a:prstGeom>
        </p:spPr>
      </p:pic>
      <p:sp>
        <p:nvSpPr>
          <p:cNvPr id="7" name="Rectangle: Rounded Corners 6">
            <a:extLst>
              <a:ext uri="{FF2B5EF4-FFF2-40B4-BE49-F238E27FC236}">
                <a16:creationId xmlns:a16="http://schemas.microsoft.com/office/drawing/2014/main" id="{3811AFE0-5460-9C6F-FB9F-E629E048F030}"/>
              </a:ext>
            </a:extLst>
          </p:cNvPr>
          <p:cNvSpPr/>
          <p:nvPr/>
        </p:nvSpPr>
        <p:spPr>
          <a:xfrm>
            <a:off x="5405119" y="1849120"/>
            <a:ext cx="6167121" cy="2851808"/>
          </a:xfrm>
          <a:prstGeom prst="roundRect">
            <a:avLst/>
          </a:prstGeom>
          <a:solidFill>
            <a:srgbClr val="FDE8CC"/>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b="1" i="1" dirty="0">
                <a:solidFill>
                  <a:srgbClr val="FF0000"/>
                </a:solidFill>
                <a:latin typeface="Calibri"/>
              </a:rPr>
              <a:t>Môi trường cung cấp đất đai cho con người xây dựng nhà cửa để ở , đường xá để đi lại,...</a:t>
            </a:r>
            <a:endParaRPr lang="vi-VN" sz="4000" dirty="0">
              <a:solidFill>
                <a:srgbClr val="002060"/>
              </a:solidFill>
              <a:latin typeface="Calibri"/>
            </a:endParaRPr>
          </a:p>
        </p:txBody>
      </p:sp>
    </p:spTree>
    <p:extLst>
      <p:ext uri="{BB962C8B-B14F-4D97-AF65-F5344CB8AC3E}">
        <p14:creationId xmlns:p14="http://schemas.microsoft.com/office/powerpoint/2010/main" val="2440222904"/>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14960"/>
            <a:ext cx="11658600" cy="633730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3811AFE0-5460-9C6F-FB9F-E629E048F030}"/>
              </a:ext>
            </a:extLst>
          </p:cNvPr>
          <p:cNvSpPr/>
          <p:nvPr/>
        </p:nvSpPr>
        <p:spPr>
          <a:xfrm>
            <a:off x="5405119" y="1849120"/>
            <a:ext cx="6167121" cy="2851808"/>
          </a:xfrm>
          <a:prstGeom prst="roundRect">
            <a:avLst/>
          </a:prstGeom>
          <a:solidFill>
            <a:srgbClr val="FDE8CC"/>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Calibri"/>
              </a:rPr>
              <a:t>Môi trường đất cung cấp tài nguyên than đá cho con người làm chất đốt,...</a:t>
            </a:r>
            <a:endParaRPr kumimoji="0" lang="vi-VN"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2D0D5AE9-775A-5276-FB2E-C77FCE6F5B94}"/>
              </a:ext>
            </a:extLst>
          </p:cNvPr>
          <p:cNvPicPr>
            <a:picLocks noChangeAspect="1"/>
          </p:cNvPicPr>
          <p:nvPr/>
        </p:nvPicPr>
        <p:blipFill>
          <a:blip r:embed="rId2"/>
          <a:stretch>
            <a:fillRect/>
          </a:stretch>
        </p:blipFill>
        <p:spPr>
          <a:xfrm>
            <a:off x="399414" y="1956434"/>
            <a:ext cx="4446905" cy="2911933"/>
          </a:xfrm>
          <a:prstGeom prst="rect">
            <a:avLst/>
          </a:prstGeom>
        </p:spPr>
      </p:pic>
    </p:spTree>
    <p:extLst>
      <p:ext uri="{BB962C8B-B14F-4D97-AF65-F5344CB8AC3E}">
        <p14:creationId xmlns:p14="http://schemas.microsoft.com/office/powerpoint/2010/main" val="2573858847"/>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14960"/>
            <a:ext cx="11658600" cy="633730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3811AFE0-5460-9C6F-FB9F-E629E048F030}"/>
              </a:ext>
            </a:extLst>
          </p:cNvPr>
          <p:cNvSpPr/>
          <p:nvPr/>
        </p:nvSpPr>
        <p:spPr>
          <a:xfrm>
            <a:off x="5405119" y="1849120"/>
            <a:ext cx="6167121" cy="2851808"/>
          </a:xfrm>
          <a:prstGeom prst="roundRect">
            <a:avLst/>
          </a:prstGeom>
          <a:solidFill>
            <a:srgbClr val="FDE8CC"/>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Calibri"/>
              </a:rPr>
              <a:t>Môi trường nước cung cấp các loài thủy hải sản làm thức ăn cho con người,....</a:t>
            </a:r>
            <a:endParaRPr kumimoji="0" lang="vi-VN"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8F7573CB-210D-F70B-071B-36887B31F5B1}"/>
              </a:ext>
            </a:extLst>
          </p:cNvPr>
          <p:cNvPicPr>
            <a:picLocks noChangeAspect="1"/>
          </p:cNvPicPr>
          <p:nvPr/>
        </p:nvPicPr>
        <p:blipFill>
          <a:blip r:embed="rId2"/>
          <a:stretch>
            <a:fillRect/>
          </a:stretch>
        </p:blipFill>
        <p:spPr>
          <a:xfrm>
            <a:off x="399414" y="1735137"/>
            <a:ext cx="4548505" cy="3128668"/>
          </a:xfrm>
          <a:prstGeom prst="rect">
            <a:avLst/>
          </a:prstGeom>
        </p:spPr>
      </p:pic>
    </p:spTree>
    <p:extLst>
      <p:ext uri="{BB962C8B-B14F-4D97-AF65-F5344CB8AC3E}">
        <p14:creationId xmlns:p14="http://schemas.microsoft.com/office/powerpoint/2010/main" val="1059911354"/>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14960"/>
            <a:ext cx="11658600" cy="633730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3811AFE0-5460-9C6F-FB9F-E629E048F030}"/>
              </a:ext>
            </a:extLst>
          </p:cNvPr>
          <p:cNvSpPr/>
          <p:nvPr/>
        </p:nvSpPr>
        <p:spPr>
          <a:xfrm>
            <a:off x="5405119" y="1849120"/>
            <a:ext cx="6167121" cy="2851808"/>
          </a:xfrm>
          <a:prstGeom prst="roundRect">
            <a:avLst/>
          </a:prstGeom>
          <a:solidFill>
            <a:srgbClr val="FDE8CC"/>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Calibri"/>
              </a:rPr>
              <a:t>Môi trường thực vật cung cấp các loại cây làm thuốc cho các loài động vật và con người</a:t>
            </a:r>
            <a:r>
              <a:rPr lang="en-US" sz="4000" b="1" i="1" dirty="0">
                <a:solidFill>
                  <a:srgbClr val="FF0000"/>
                </a:solidFill>
                <a:latin typeface="Calibri"/>
              </a:rPr>
              <a:t>.</a:t>
            </a:r>
            <a:endParaRPr kumimoji="0" lang="vi-VN"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E409221-D917-EDEC-4432-26DC1DF57292}"/>
              </a:ext>
            </a:extLst>
          </p:cNvPr>
          <p:cNvPicPr>
            <a:picLocks noChangeAspect="1"/>
          </p:cNvPicPr>
          <p:nvPr/>
        </p:nvPicPr>
        <p:blipFill>
          <a:blip r:embed="rId2"/>
          <a:stretch>
            <a:fillRect/>
          </a:stretch>
        </p:blipFill>
        <p:spPr>
          <a:xfrm>
            <a:off x="538797" y="1933892"/>
            <a:ext cx="4602981" cy="3064828"/>
          </a:xfrm>
          <a:prstGeom prst="rect">
            <a:avLst/>
          </a:prstGeom>
        </p:spPr>
      </p:pic>
    </p:spTree>
    <p:extLst>
      <p:ext uri="{BB962C8B-B14F-4D97-AF65-F5344CB8AC3E}">
        <p14:creationId xmlns:p14="http://schemas.microsoft.com/office/powerpoint/2010/main" val="2067776093"/>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1943866" y="5509482"/>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1" name="Freeform 11"/>
          <p:cNvSpPr/>
          <p:nvPr/>
        </p:nvSpPr>
        <p:spPr>
          <a:xfrm>
            <a:off x="8576518" y="5465924"/>
            <a:ext cx="1233533" cy="877350"/>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3" name="Freeform 13"/>
          <p:cNvSpPr/>
          <p:nvPr/>
        </p:nvSpPr>
        <p:spPr>
          <a:xfrm>
            <a:off x="6292587" y="5396450"/>
            <a:ext cx="1428887" cy="1016296"/>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4" name="Freeform 14"/>
          <p:cNvSpPr/>
          <p:nvPr/>
        </p:nvSpPr>
        <p:spPr>
          <a:xfrm>
            <a:off x="11449932" y="2780051"/>
            <a:ext cx="483905" cy="378051"/>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Freeform 15"/>
          <p:cNvSpPr/>
          <p:nvPr/>
        </p:nvSpPr>
        <p:spPr>
          <a:xfrm>
            <a:off x="57321" y="3774722"/>
            <a:ext cx="640203" cy="368117"/>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5" name="Freeform 11"/>
          <p:cNvSpPr/>
          <p:nvPr/>
        </p:nvSpPr>
        <p:spPr>
          <a:xfrm>
            <a:off x="0" y="0"/>
            <a:ext cx="9186042" cy="3857793"/>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7">
              <a:duotone>
                <a:prstClr val="black"/>
                <a:schemeClr val="accent6">
                  <a:tint val="45000"/>
                  <a:satMod val="400000"/>
                </a:schemeClr>
              </a:duotone>
              <a:extLst>
                <a:ext uri="{96DAC541-7B7A-43D3-8B79-37D633B846F1}">
                  <asvg:svgBlip xmlns:asvg="http://schemas.microsoft.com/office/drawing/2016/SVG/main" r:embed="rId8"/>
                </a:ext>
              </a:extLst>
            </a:blip>
            <a:stretch>
              <a:fillRect/>
            </a:stretch>
          </a:blipFill>
        </p:spPr>
        <p:txBody>
          <a:bodyPr/>
          <a:lstStyle/>
          <a:p>
            <a:pPr defTabSz="609630">
              <a:defRPr/>
            </a:pPr>
            <a:r>
              <a:rPr lang="vi-VN" sz="1200" dirty="0">
                <a:solidFill>
                  <a:srgbClr val="FFFF00"/>
                </a:solidFill>
                <a:latin typeface="Arial" panose="020B0604020202020204" pitchFamily="34" charset="0"/>
              </a:rPr>
              <a:t> </a:t>
            </a:r>
            <a:endParaRPr lang="en-US" sz="1200" dirty="0">
              <a:solidFill>
                <a:srgbClr val="FFFF00"/>
              </a:solidFill>
              <a:latin typeface="Calibri"/>
            </a:endParaRPr>
          </a:p>
        </p:txBody>
      </p:sp>
      <p:sp>
        <p:nvSpPr>
          <p:cNvPr id="24" name="Title 1">
            <a:extLst>
              <a:ext uri="{FF2B5EF4-FFF2-40B4-BE49-F238E27FC236}">
                <a16:creationId xmlns:a16="http://schemas.microsoft.com/office/drawing/2014/main" id="{925CDE8C-72FF-FD42-828A-70A8CA3E8896}"/>
              </a:ext>
            </a:extLst>
          </p:cNvPr>
          <p:cNvSpPr txBox="1">
            <a:spLocks/>
          </p:cNvSpPr>
          <p:nvPr/>
        </p:nvSpPr>
        <p:spPr>
          <a:xfrm>
            <a:off x="581672" y="1361142"/>
            <a:ext cx="8131403" cy="1460619"/>
          </a:xfrm>
          <a:prstGeom prst="rect">
            <a:avLst/>
          </a:prstGeom>
        </p:spPr>
        <p:txBody>
          <a:bodyPr vert="horz" lIns="60960" tIns="30480" rIns="60960" bIns="304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9630">
              <a:lnSpc>
                <a:spcPct val="100000"/>
              </a:lnSpc>
            </a:pPr>
            <a:r>
              <a:rPr lang="it-IT" sz="4000" b="1" dirty="0">
                <a:solidFill>
                  <a:srgbClr val="002060"/>
                </a:solidFill>
                <a:latin typeface="Calibri" panose="020F0502020204030204" pitchFamily="34" charset="0"/>
                <a:ea typeface="Calibri" panose="020F0502020204030204" pitchFamily="34" charset="0"/>
                <a:cs typeface="Calibri" panose="020F0502020204030204" pitchFamily="34" charset="0"/>
              </a:rPr>
              <a:t>Đối với những loài sinh vật sống trên cạn, mặt đất cung cấp những gì cho chúng hoạt động sống?</a:t>
            </a:r>
            <a:endParaRPr lang="vi-VN" sz="40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31" name="Group 30"/>
          <p:cNvGrpSpPr/>
          <p:nvPr/>
        </p:nvGrpSpPr>
        <p:grpSpPr>
          <a:xfrm>
            <a:off x="-243066" y="3554869"/>
            <a:ext cx="6703937" cy="4429872"/>
            <a:chOff x="9803534" y="4048430"/>
            <a:chExt cx="8303180" cy="5486631"/>
          </a:xfrm>
        </p:grpSpPr>
        <p:sp>
          <p:nvSpPr>
            <p:cNvPr id="26" name="Freeform 8"/>
            <p:cNvSpPr/>
            <p:nvPr/>
          </p:nvSpPr>
          <p:spPr>
            <a:xfrm>
              <a:off x="10263577" y="4048430"/>
              <a:ext cx="6794590" cy="5486631"/>
            </a:xfrm>
            <a:custGeom>
              <a:avLst/>
              <a:gdLst/>
              <a:ahLst/>
              <a:cxnLst/>
              <a:rect l="l" t="t" r="r" b="b"/>
              <a:pathLst>
                <a:path w="6794590" h="5486631">
                  <a:moveTo>
                    <a:pt x="0" y="0"/>
                  </a:moveTo>
                  <a:lnTo>
                    <a:pt x="6794590" y="0"/>
                  </a:lnTo>
                  <a:lnTo>
                    <a:pt x="6794590" y="5486631"/>
                  </a:lnTo>
                  <a:lnTo>
                    <a:pt x="0" y="5486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7" name="Freeform 11"/>
            <p:cNvSpPr/>
            <p:nvPr/>
          </p:nvSpPr>
          <p:spPr>
            <a:xfrm>
              <a:off x="9803534" y="4650048"/>
              <a:ext cx="1278615" cy="1078831"/>
            </a:xfrm>
            <a:custGeom>
              <a:avLst/>
              <a:gdLst/>
              <a:ahLst/>
              <a:cxnLst/>
              <a:rect l="l" t="t" r="r" b="b"/>
              <a:pathLst>
                <a:path w="1278615" h="1078831">
                  <a:moveTo>
                    <a:pt x="0" y="0"/>
                  </a:moveTo>
                  <a:lnTo>
                    <a:pt x="1278614" y="0"/>
                  </a:lnTo>
                  <a:lnTo>
                    <a:pt x="1278614" y="1078831"/>
                  </a:lnTo>
                  <a:lnTo>
                    <a:pt x="0" y="10788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8" name="Freeform 12"/>
            <p:cNvSpPr/>
            <p:nvPr/>
          </p:nvSpPr>
          <p:spPr>
            <a:xfrm>
              <a:off x="16725190" y="8405993"/>
              <a:ext cx="1057444" cy="892218"/>
            </a:xfrm>
            <a:custGeom>
              <a:avLst/>
              <a:gdLst/>
              <a:ahLst/>
              <a:cxnLst/>
              <a:rect l="l" t="t" r="r" b="b"/>
              <a:pathLst>
                <a:path w="1057444" h="892218">
                  <a:moveTo>
                    <a:pt x="0" y="0"/>
                  </a:moveTo>
                  <a:lnTo>
                    <a:pt x="1057444" y="0"/>
                  </a:lnTo>
                  <a:lnTo>
                    <a:pt x="1057444" y="892218"/>
                  </a:lnTo>
                  <a:lnTo>
                    <a:pt x="0" y="8922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9" name="Freeform 13"/>
            <p:cNvSpPr/>
            <p:nvPr/>
          </p:nvSpPr>
          <p:spPr>
            <a:xfrm rot="10800000">
              <a:off x="10330116" y="8006203"/>
              <a:ext cx="899135" cy="758645"/>
            </a:xfrm>
            <a:custGeom>
              <a:avLst/>
              <a:gdLst/>
              <a:ahLst/>
              <a:cxnLst/>
              <a:rect l="l" t="t" r="r" b="b"/>
              <a:pathLst>
                <a:path w="899135" h="758645">
                  <a:moveTo>
                    <a:pt x="0" y="0"/>
                  </a:moveTo>
                  <a:lnTo>
                    <a:pt x="899135" y="0"/>
                  </a:lnTo>
                  <a:lnTo>
                    <a:pt x="899135" y="758645"/>
                  </a:lnTo>
                  <a:lnTo>
                    <a:pt x="0" y="7586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30" name="Freeform 14"/>
            <p:cNvSpPr/>
            <p:nvPr/>
          </p:nvSpPr>
          <p:spPr>
            <a:xfrm>
              <a:off x="16738315" y="5208634"/>
              <a:ext cx="1368399" cy="1154587"/>
            </a:xfrm>
            <a:custGeom>
              <a:avLst/>
              <a:gdLst/>
              <a:ahLst/>
              <a:cxnLst/>
              <a:rect l="l" t="t" r="r" b="b"/>
              <a:pathLst>
                <a:path w="1368399" h="1154587">
                  <a:moveTo>
                    <a:pt x="0" y="0"/>
                  </a:moveTo>
                  <a:lnTo>
                    <a:pt x="1368399" y="0"/>
                  </a:lnTo>
                  <a:lnTo>
                    <a:pt x="1368399" y="1154586"/>
                  </a:lnTo>
                  <a:lnTo>
                    <a:pt x="0" y="11545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grpSp>
      <p:sp>
        <p:nvSpPr>
          <p:cNvPr id="2" name="Rectangle: Rounded Corners 1">
            <a:extLst>
              <a:ext uri="{FF2B5EF4-FFF2-40B4-BE49-F238E27FC236}">
                <a16:creationId xmlns:a16="http://schemas.microsoft.com/office/drawing/2014/main" id="{94556771-DB17-6B13-B8F4-5041EEA0FDB4}"/>
              </a:ext>
            </a:extLst>
          </p:cNvPr>
          <p:cNvSpPr/>
          <p:nvPr/>
        </p:nvSpPr>
        <p:spPr>
          <a:xfrm>
            <a:off x="5271304" y="3635297"/>
            <a:ext cx="6571291" cy="2716011"/>
          </a:xfrm>
          <a:prstGeom prst="roundRect">
            <a:avLst/>
          </a:prstGeom>
          <a:solidFill>
            <a:schemeClr val="accent5">
              <a:lumMod val="20000"/>
              <a:lumOff val="80000"/>
            </a:scheme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Calibri"/>
              </a:rPr>
              <a:t>Mặt </a:t>
            </a:r>
            <a:r>
              <a:rPr lang="en-US" sz="4000" b="1" i="1" dirty="0" err="1">
                <a:solidFill>
                  <a:srgbClr val="FF0000"/>
                </a:solidFill>
                <a:latin typeface="Calibri"/>
              </a:rPr>
              <a:t>đất</a:t>
            </a:r>
            <a:r>
              <a:rPr lang="vi-VN" sz="4000" b="1" i="1" dirty="0">
                <a:solidFill>
                  <a:srgbClr val="FF0000"/>
                </a:solidFill>
                <a:latin typeface="Calibri"/>
              </a:rPr>
              <a:t>: </a:t>
            </a:r>
            <a:r>
              <a:rPr lang="vi-VN" sz="4000" i="1" dirty="0">
                <a:solidFill>
                  <a:srgbClr val="FF0000"/>
                </a:solidFill>
                <a:latin typeface="Calibri"/>
              </a:rPr>
              <a:t>Môi trường cung cấp thức ăn, và tất cả những yếu tố cần cho con người và các loài vật sinh sống,...</a:t>
            </a:r>
          </a:p>
        </p:txBody>
      </p:sp>
    </p:spTree>
    <p:extLst>
      <p:ext uri="{BB962C8B-B14F-4D97-AF65-F5344CB8AC3E}">
        <p14:creationId xmlns:p14="http://schemas.microsoft.com/office/powerpoint/2010/main" val="3826653096"/>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1943866" y="5509482"/>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8576518" y="5465924"/>
            <a:ext cx="1233533" cy="877350"/>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6292587" y="5396450"/>
            <a:ext cx="1428887" cy="1016296"/>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a:off x="11449932" y="2780051"/>
            <a:ext cx="483905" cy="378051"/>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57321" y="3774722"/>
            <a:ext cx="640203" cy="368117"/>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11"/>
          <p:cNvSpPr/>
          <p:nvPr/>
        </p:nvSpPr>
        <p:spPr>
          <a:xfrm>
            <a:off x="0" y="0"/>
            <a:ext cx="9186042" cy="3857793"/>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7">
              <a:duotone>
                <a:prstClr val="black"/>
                <a:schemeClr val="accent6">
                  <a:tint val="45000"/>
                  <a:satMod val="400000"/>
                </a:schemeClr>
              </a:duotone>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endParaRPr kumimoji="0" lang="en-US" sz="1200" b="0" i="0" u="none" strike="noStrike" kern="1200" cap="none" spc="0" normalizeH="0" baseline="0" noProof="0" dirty="0">
              <a:ln>
                <a:noFill/>
              </a:ln>
              <a:solidFill>
                <a:srgbClr val="FFFF00"/>
              </a:solidFill>
              <a:effectLst/>
              <a:uLnTx/>
              <a:uFillTx/>
              <a:latin typeface="Calibri"/>
              <a:ea typeface="+mn-ea"/>
              <a:cs typeface="+mn-cs"/>
            </a:endParaRPr>
          </a:p>
        </p:txBody>
      </p:sp>
      <p:sp>
        <p:nvSpPr>
          <p:cNvPr id="24" name="Title 1">
            <a:extLst>
              <a:ext uri="{FF2B5EF4-FFF2-40B4-BE49-F238E27FC236}">
                <a16:creationId xmlns:a16="http://schemas.microsoft.com/office/drawing/2014/main" id="{925CDE8C-72FF-FD42-828A-70A8CA3E8896}"/>
              </a:ext>
            </a:extLst>
          </p:cNvPr>
          <p:cNvSpPr txBox="1">
            <a:spLocks/>
          </p:cNvSpPr>
          <p:nvPr/>
        </p:nvSpPr>
        <p:spPr>
          <a:xfrm>
            <a:off x="581672" y="1361142"/>
            <a:ext cx="8131403" cy="1460619"/>
          </a:xfrm>
          <a:prstGeom prst="rect">
            <a:avLst/>
          </a:prstGeom>
        </p:spPr>
        <p:txBody>
          <a:bodyPr vert="horz" lIns="60960" tIns="30480" rIns="60960" bIns="304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defTabSz="609630">
              <a:lnSpc>
                <a:spcPct val="100000"/>
              </a:lnSpc>
            </a:pPr>
            <a:r>
              <a:rPr lang="vi-VN" b="1" dirty="0">
                <a:solidFill>
                  <a:srgbClr val="002060"/>
                </a:solidFill>
                <a:latin typeface="Calibri" panose="020F0502020204030204" pitchFamily="34" charset="0"/>
                <a:ea typeface="Calibri" panose="020F0502020204030204" pitchFamily="34" charset="0"/>
                <a:cs typeface="Calibri" panose="020F0502020204030204" pitchFamily="34" charset="0"/>
              </a:rPr>
              <a:t>Kể tên những loài thực vật , động vật con người sử dụng làm thuốc mà em biết?</a:t>
            </a:r>
            <a:endParaRPr kumimoji="0" lang="vi-VN"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1" name="Group 30"/>
          <p:cNvGrpSpPr/>
          <p:nvPr/>
        </p:nvGrpSpPr>
        <p:grpSpPr>
          <a:xfrm>
            <a:off x="-243066" y="3554869"/>
            <a:ext cx="6703937" cy="4429872"/>
            <a:chOff x="9803534" y="4048430"/>
            <a:chExt cx="8303180" cy="5486631"/>
          </a:xfrm>
        </p:grpSpPr>
        <p:sp>
          <p:nvSpPr>
            <p:cNvPr id="26" name="Freeform 8"/>
            <p:cNvSpPr/>
            <p:nvPr/>
          </p:nvSpPr>
          <p:spPr>
            <a:xfrm>
              <a:off x="10263577" y="4048430"/>
              <a:ext cx="6794590" cy="5486631"/>
            </a:xfrm>
            <a:custGeom>
              <a:avLst/>
              <a:gdLst/>
              <a:ahLst/>
              <a:cxnLst/>
              <a:rect l="l" t="t" r="r" b="b"/>
              <a:pathLst>
                <a:path w="6794590" h="5486631">
                  <a:moveTo>
                    <a:pt x="0" y="0"/>
                  </a:moveTo>
                  <a:lnTo>
                    <a:pt x="6794590" y="0"/>
                  </a:lnTo>
                  <a:lnTo>
                    <a:pt x="6794590" y="5486631"/>
                  </a:lnTo>
                  <a:lnTo>
                    <a:pt x="0" y="5486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11"/>
            <p:cNvSpPr/>
            <p:nvPr/>
          </p:nvSpPr>
          <p:spPr>
            <a:xfrm>
              <a:off x="9803534" y="4650048"/>
              <a:ext cx="1278615" cy="1078831"/>
            </a:xfrm>
            <a:custGeom>
              <a:avLst/>
              <a:gdLst/>
              <a:ahLst/>
              <a:cxnLst/>
              <a:rect l="l" t="t" r="r" b="b"/>
              <a:pathLst>
                <a:path w="1278615" h="1078831">
                  <a:moveTo>
                    <a:pt x="0" y="0"/>
                  </a:moveTo>
                  <a:lnTo>
                    <a:pt x="1278614" y="0"/>
                  </a:lnTo>
                  <a:lnTo>
                    <a:pt x="1278614" y="1078831"/>
                  </a:lnTo>
                  <a:lnTo>
                    <a:pt x="0" y="10788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12"/>
            <p:cNvSpPr/>
            <p:nvPr/>
          </p:nvSpPr>
          <p:spPr>
            <a:xfrm>
              <a:off x="16725190" y="8405993"/>
              <a:ext cx="1057444" cy="892218"/>
            </a:xfrm>
            <a:custGeom>
              <a:avLst/>
              <a:gdLst/>
              <a:ahLst/>
              <a:cxnLst/>
              <a:rect l="l" t="t" r="r" b="b"/>
              <a:pathLst>
                <a:path w="1057444" h="892218">
                  <a:moveTo>
                    <a:pt x="0" y="0"/>
                  </a:moveTo>
                  <a:lnTo>
                    <a:pt x="1057444" y="0"/>
                  </a:lnTo>
                  <a:lnTo>
                    <a:pt x="1057444" y="892218"/>
                  </a:lnTo>
                  <a:lnTo>
                    <a:pt x="0" y="8922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13"/>
            <p:cNvSpPr/>
            <p:nvPr/>
          </p:nvSpPr>
          <p:spPr>
            <a:xfrm rot="10800000">
              <a:off x="10330116" y="8006203"/>
              <a:ext cx="899135" cy="758645"/>
            </a:xfrm>
            <a:custGeom>
              <a:avLst/>
              <a:gdLst/>
              <a:ahLst/>
              <a:cxnLst/>
              <a:rect l="l" t="t" r="r" b="b"/>
              <a:pathLst>
                <a:path w="899135" h="758645">
                  <a:moveTo>
                    <a:pt x="0" y="0"/>
                  </a:moveTo>
                  <a:lnTo>
                    <a:pt x="899135" y="0"/>
                  </a:lnTo>
                  <a:lnTo>
                    <a:pt x="899135" y="758645"/>
                  </a:lnTo>
                  <a:lnTo>
                    <a:pt x="0" y="7586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14"/>
            <p:cNvSpPr/>
            <p:nvPr/>
          </p:nvSpPr>
          <p:spPr>
            <a:xfrm>
              <a:off x="16738315" y="5208634"/>
              <a:ext cx="1368399" cy="1154587"/>
            </a:xfrm>
            <a:custGeom>
              <a:avLst/>
              <a:gdLst/>
              <a:ahLst/>
              <a:cxnLst/>
              <a:rect l="l" t="t" r="r" b="b"/>
              <a:pathLst>
                <a:path w="1368399" h="1154587">
                  <a:moveTo>
                    <a:pt x="0" y="0"/>
                  </a:moveTo>
                  <a:lnTo>
                    <a:pt x="1368399" y="0"/>
                  </a:lnTo>
                  <a:lnTo>
                    <a:pt x="1368399" y="1154586"/>
                  </a:lnTo>
                  <a:lnTo>
                    <a:pt x="0" y="11545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411665245"/>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0"/>
          <p:cNvSpPr/>
          <p:nvPr/>
        </p:nvSpPr>
        <p:spPr>
          <a:xfrm>
            <a:off x="213390" y="978118"/>
            <a:ext cx="11643330" cy="5879882"/>
          </a:xfrm>
          <a:custGeom>
            <a:avLst/>
            <a:gdLst/>
            <a:ahLst/>
            <a:cxnLst/>
            <a:rect l="l" t="t" r="r" b="b"/>
            <a:pathLst>
              <a:path w="14965561" h="7557608">
                <a:moveTo>
                  <a:pt x="0" y="0"/>
                </a:moveTo>
                <a:lnTo>
                  <a:pt x="14965562" y="0"/>
                </a:lnTo>
                <a:lnTo>
                  <a:pt x="14965562" y="7557608"/>
                </a:lnTo>
                <a:lnTo>
                  <a:pt x="0" y="755760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3390914" y="1840567"/>
            <a:ext cx="5732766" cy="4154984"/>
          </a:xfrm>
          <a:prstGeom prst="rect">
            <a:avLst/>
          </a:prstGeom>
          <a:noFill/>
        </p:spPr>
        <p:txBody>
          <a:bodyPr wrap="square" rtlCol="0">
            <a:spAutoFit/>
          </a:bodyPr>
          <a:lstStyle/>
          <a:p>
            <a:pPr lvl="0" algn="ctr"/>
            <a:r>
              <a:rPr lang="vi-VN" sz="4400" b="1" dirty="0">
                <a:solidFill>
                  <a:prstClr val="white"/>
                </a:solidFill>
                <a:latin typeface="Cambria" panose="02040503050406030204" pitchFamily="18" charset="0"/>
                <a:ea typeface="Cambria" panose="02040503050406030204" pitchFamily="18" charset="0"/>
                <a:cs typeface="Open Sans" panose="020B0606030504020204" pitchFamily="34" charset="0"/>
              </a:rPr>
              <a:t>Môi trường cung cấp thức ăn, nơi ở, các nhu cầu sống thiết yếu cho con người và các sinh vật khác sinh sống và phát triển.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557126639"/>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9931342" y="2274721"/>
            <a:ext cx="1596796" cy="1836550"/>
          </a:xfrm>
          <a:prstGeom prst="rect">
            <a:avLst/>
          </a:prstGeom>
        </p:spPr>
      </p:pic>
      <p:pic>
        <p:nvPicPr>
          <p:cNvPr id="22" name="Picture 21"/>
          <p:cNvPicPr>
            <a:picLocks noChangeAspect="1"/>
          </p:cNvPicPr>
          <p:nvPr/>
        </p:nvPicPr>
        <p:blipFill>
          <a:blip r:embed="rId6"/>
          <a:stretch>
            <a:fillRect/>
          </a:stretch>
        </p:blipFill>
        <p:spPr>
          <a:xfrm>
            <a:off x="2113048" y="2427121"/>
            <a:ext cx="7493231" cy="5891822"/>
          </a:xfrm>
          <a:prstGeom prst="rect">
            <a:avLst/>
          </a:prstGeom>
        </p:spPr>
      </p:pic>
      <p:pic>
        <p:nvPicPr>
          <p:cNvPr id="4" name="Picture 3" descr="A black and orange text&#10;&#10;Description automatically generated">
            <a:extLst>
              <a:ext uri="{FF2B5EF4-FFF2-40B4-BE49-F238E27FC236}">
                <a16:creationId xmlns:a16="http://schemas.microsoft.com/office/drawing/2014/main" id="{1A5A225F-0B9E-70E9-2115-7DAADEF601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924997"/>
            <a:ext cx="12192000" cy="2939719"/>
          </a:xfrm>
          <a:prstGeom prst="rect">
            <a:avLst/>
          </a:prstGeom>
        </p:spPr>
      </p:pic>
    </p:spTree>
    <p:extLst>
      <p:ext uri="{BB962C8B-B14F-4D97-AF65-F5344CB8AC3E}">
        <p14:creationId xmlns:p14="http://schemas.microsoft.com/office/powerpoint/2010/main" val="3673172896"/>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flipH="1">
            <a:off x="9123391" y="3429000"/>
            <a:ext cx="2851581" cy="2840888"/>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rot="480260">
            <a:off x="-1663894" y="5124112"/>
            <a:ext cx="16263355" cy="6302050"/>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11"/>
          <p:cNvSpPr/>
          <p:nvPr/>
        </p:nvSpPr>
        <p:spPr>
          <a:xfrm>
            <a:off x="1" y="2770411"/>
            <a:ext cx="2593783" cy="3877628"/>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5"/>
            <a:stretch>
              <a:fillRect b="-8839"/>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a:off x="578678" y="409349"/>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a:off x="6922743" y="5371634"/>
            <a:ext cx="629703" cy="752633"/>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4" name="Freeform 14"/>
          <p:cNvSpPr/>
          <p:nvPr/>
        </p:nvSpPr>
        <p:spPr>
          <a:xfrm flipH="1">
            <a:off x="3739154" y="5831289"/>
            <a:ext cx="806289" cy="795203"/>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8"/>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p:cNvSpPr/>
          <p:nvPr/>
        </p:nvSpPr>
        <p:spPr>
          <a:xfrm>
            <a:off x="-204498" y="5476601"/>
            <a:ext cx="1566352" cy="1716963"/>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9"/>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6" name="Freeform 16"/>
          <p:cNvSpPr/>
          <p:nvPr/>
        </p:nvSpPr>
        <p:spPr>
          <a:xfrm flipH="1">
            <a:off x="1042639" y="5476601"/>
            <a:ext cx="1836987" cy="150458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7" name="Freeform 17"/>
          <p:cNvSpPr/>
          <p:nvPr/>
        </p:nvSpPr>
        <p:spPr>
          <a:xfrm rot="-874593">
            <a:off x="383449" y="5258077"/>
            <a:ext cx="589010" cy="1732381"/>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1"/>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Freeform 18"/>
          <p:cNvSpPr/>
          <p:nvPr/>
        </p:nvSpPr>
        <p:spPr>
          <a:xfrm>
            <a:off x="383449" y="5665843"/>
            <a:ext cx="1577683" cy="1292197"/>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0"/>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9" name="Freeform 19"/>
          <p:cNvSpPr/>
          <p:nvPr/>
        </p:nvSpPr>
        <p:spPr>
          <a:xfrm>
            <a:off x="10839060" y="5646259"/>
            <a:ext cx="1334281" cy="688823"/>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0" name="Freeform 20"/>
          <p:cNvSpPr/>
          <p:nvPr/>
        </p:nvSpPr>
        <p:spPr>
          <a:xfrm>
            <a:off x="8614964" y="4912126"/>
            <a:ext cx="954829" cy="104663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9"/>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1" name="Freeform 21"/>
          <p:cNvSpPr/>
          <p:nvPr/>
        </p:nvSpPr>
        <p:spPr>
          <a:xfrm>
            <a:off x="8902652" y="5665843"/>
            <a:ext cx="1334281" cy="688823"/>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2" name="Freeform 22"/>
          <p:cNvSpPr/>
          <p:nvPr/>
        </p:nvSpPr>
        <p:spPr>
          <a:xfrm>
            <a:off x="9578374" y="5889036"/>
            <a:ext cx="658559" cy="470465"/>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3"/>
            <a:stretch>
              <a:fillRect l="-220" r="-220"/>
            </a:stretch>
          </a:blipFill>
        </p:spPr>
        <p:txBody>
          <a:bodyPr/>
          <a:lstStyle/>
          <a:p>
            <a:pPr defTabSz="609630"/>
            <a:endParaRPr lang="vi-VN" sz="1200">
              <a:solidFill>
                <a:prstClr val="black"/>
              </a:solidFill>
              <a:latin typeface="Arial" panose="020B0604020202020204" pitchFamily="34" charset="0"/>
            </a:endParaRPr>
          </a:p>
        </p:txBody>
      </p:sp>
      <p:sp>
        <p:nvSpPr>
          <p:cNvPr id="23" name="Freeform 23"/>
          <p:cNvSpPr/>
          <p:nvPr/>
        </p:nvSpPr>
        <p:spPr>
          <a:xfrm rot="-3974879">
            <a:off x="10999593" y="5701389"/>
            <a:ext cx="739175" cy="1893299"/>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4" name="Freeform 24"/>
          <p:cNvSpPr/>
          <p:nvPr/>
        </p:nvSpPr>
        <p:spPr>
          <a:xfrm rot="-2700000">
            <a:off x="10892391" y="5705633"/>
            <a:ext cx="1423500" cy="1560375"/>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9"/>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5" name="Freeform 25"/>
          <p:cNvSpPr/>
          <p:nvPr/>
        </p:nvSpPr>
        <p:spPr>
          <a:xfrm rot="-1511033" flipH="1">
            <a:off x="10075423" y="6414369"/>
            <a:ext cx="278380" cy="281192"/>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6" name="Freeform 26"/>
          <p:cNvSpPr/>
          <p:nvPr/>
        </p:nvSpPr>
        <p:spPr>
          <a:xfrm rot="1082476">
            <a:off x="1315678" y="5487587"/>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7" name="Freeform 27"/>
          <p:cNvSpPr/>
          <p:nvPr/>
        </p:nvSpPr>
        <p:spPr>
          <a:xfrm rot="-2369220">
            <a:off x="11784502" y="5541923"/>
            <a:ext cx="626469" cy="1531084"/>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7"/>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8" name="Freeform 28"/>
          <p:cNvSpPr/>
          <p:nvPr/>
        </p:nvSpPr>
        <p:spPr>
          <a:xfrm>
            <a:off x="2028741" y="5059805"/>
            <a:ext cx="582071" cy="457653"/>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8"/>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9" name="Freeform 29"/>
          <p:cNvSpPr/>
          <p:nvPr/>
        </p:nvSpPr>
        <p:spPr>
          <a:xfrm>
            <a:off x="136408" y="1638088"/>
            <a:ext cx="696352" cy="499633"/>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9"/>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2" name="Freeform 32"/>
          <p:cNvSpPr/>
          <p:nvPr/>
        </p:nvSpPr>
        <p:spPr>
          <a:xfrm>
            <a:off x="11165379" y="1841692"/>
            <a:ext cx="407605" cy="30944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0"/>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30" name="Group 29"/>
          <p:cNvGrpSpPr/>
          <p:nvPr/>
        </p:nvGrpSpPr>
        <p:grpSpPr>
          <a:xfrm>
            <a:off x="2218177" y="182099"/>
            <a:ext cx="7857247" cy="3657833"/>
            <a:chOff x="3327265" y="273148"/>
            <a:chExt cx="11785871" cy="5486750"/>
          </a:xfrm>
        </p:grpSpPr>
        <p:grpSp>
          <p:nvGrpSpPr>
            <p:cNvPr id="5" name="Group 5"/>
            <p:cNvGrpSpPr/>
            <p:nvPr/>
          </p:nvGrpSpPr>
          <p:grpSpPr>
            <a:xfrm>
              <a:off x="3479665" y="425548"/>
              <a:ext cx="11633471" cy="5334350"/>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pPr defTabSz="609630"/>
                <a:endParaRPr lang="vi-VN" sz="733">
                  <a:solidFill>
                    <a:prstClr val="black"/>
                  </a:solidFill>
                  <a:latin typeface="Arial" panose="020B0604020202020204" pitchFamily="34" charset="0"/>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733">
                  <a:solidFill>
                    <a:prstClr val="black"/>
                  </a:solidFill>
                  <a:latin typeface="Calibri"/>
                </a:endParaRPr>
              </a:p>
            </p:txBody>
          </p:sp>
        </p:grpSp>
        <p:grpSp>
          <p:nvGrpSpPr>
            <p:cNvPr id="8" name="Group 8"/>
            <p:cNvGrpSpPr/>
            <p:nvPr/>
          </p:nvGrpSpPr>
          <p:grpSpPr>
            <a:xfrm>
              <a:off x="3327265" y="273148"/>
              <a:ext cx="11633471" cy="5334350"/>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pPr defTabSz="609630"/>
                <a:endParaRPr lang="vi-VN" sz="733">
                  <a:solidFill>
                    <a:prstClr val="black"/>
                  </a:solidFill>
                  <a:latin typeface="Arial" panose="020B0604020202020204" pitchFamily="34" charset="0"/>
                </a:endParaRPr>
              </a:p>
            </p:txBody>
          </p:sp>
          <p:sp>
            <p:nvSpPr>
              <p:cNvPr id="10" name="TextBox 10"/>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733">
                  <a:solidFill>
                    <a:prstClr val="black"/>
                  </a:solidFill>
                  <a:latin typeface="Calibri"/>
                </a:endParaRPr>
              </a:p>
            </p:txBody>
          </p:sp>
        </p:grpSp>
      </p:grpSp>
      <p:sp>
        <p:nvSpPr>
          <p:cNvPr id="34" name="Freeform 6"/>
          <p:cNvSpPr/>
          <p:nvPr/>
        </p:nvSpPr>
        <p:spPr>
          <a:xfrm>
            <a:off x="3441548" y="4121400"/>
            <a:ext cx="4876800" cy="2500469"/>
          </a:xfrm>
          <a:custGeom>
            <a:avLst/>
            <a:gdLst/>
            <a:ahLst/>
            <a:cxnLst/>
            <a:rect l="l" t="t" r="r" b="b"/>
            <a:pathLst>
              <a:path w="7315200" h="3750703">
                <a:moveTo>
                  <a:pt x="0" y="0"/>
                </a:moveTo>
                <a:lnTo>
                  <a:pt x="7315200" y="0"/>
                </a:lnTo>
                <a:lnTo>
                  <a:pt x="7315200" y="3750703"/>
                </a:lnTo>
                <a:lnTo>
                  <a:pt x="0" y="375070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31" name="Picture 30">
            <a:extLst>
              <a:ext uri="{FF2B5EF4-FFF2-40B4-BE49-F238E27FC236}">
                <a16:creationId xmlns:a16="http://schemas.microsoft.com/office/drawing/2014/main" id="{102326B0-F433-A75A-47B4-2682EA19F136}"/>
              </a:ext>
            </a:extLst>
          </p:cNvPr>
          <p:cNvPicPr>
            <a:picLocks noChangeAspect="1"/>
          </p:cNvPicPr>
          <p:nvPr/>
        </p:nvPicPr>
        <p:blipFill>
          <a:blip r:embed="rId23"/>
          <a:stretch>
            <a:fillRect/>
          </a:stretch>
        </p:blipFill>
        <p:spPr>
          <a:xfrm>
            <a:off x="2773314" y="149341"/>
            <a:ext cx="6712278" cy="3682303"/>
          </a:xfrm>
          <a:prstGeom prst="rect">
            <a:avLst/>
          </a:prstGeom>
        </p:spPr>
      </p:pic>
    </p:spTree>
    <p:extLst>
      <p:ext uri="{BB962C8B-B14F-4D97-AF65-F5344CB8AC3E}">
        <p14:creationId xmlns:p14="http://schemas.microsoft.com/office/powerpoint/2010/main" val="87085994"/>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a:off x="9134135" y="1513750"/>
            <a:ext cx="2974109" cy="4784090"/>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3"/>
            <a:stretch>
              <a:fillRect/>
            </a:stretch>
          </a:blipFill>
        </p:spPr>
        <p:txBody>
          <a:bodyPr/>
          <a:lstStyle/>
          <a:p>
            <a:pPr defTabSz="609630"/>
            <a:r>
              <a:rPr lang="vi-VN" sz="1200">
                <a:solidFill>
                  <a:prstClr val="black"/>
                </a:solidFill>
                <a:latin typeface="Arial" panose="020B0604020202020204" pitchFamily="34" charset="0"/>
              </a:rPr>
              <a:t>z</a:t>
            </a:r>
            <a:endParaRPr lang="en-US" sz="1200" dirty="0">
              <a:solidFill>
                <a:prstClr val="black"/>
              </a:solidFill>
              <a:latin typeface="Calibri"/>
            </a:endParaRPr>
          </a:p>
        </p:txBody>
      </p:sp>
      <p:sp>
        <p:nvSpPr>
          <p:cNvPr id="4" name="Freeform 4"/>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11"/>
          <p:cNvSpPr/>
          <p:nvPr/>
        </p:nvSpPr>
        <p:spPr>
          <a:xfrm>
            <a:off x="8576518" y="5465924"/>
            <a:ext cx="1233533" cy="877350"/>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a:off x="9069309" y="4406687"/>
            <a:ext cx="3122691" cy="2451313"/>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a:off x="6292587" y="5396450"/>
            <a:ext cx="1428887" cy="1016296"/>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4" name="Freeform 14"/>
          <p:cNvSpPr/>
          <p:nvPr/>
        </p:nvSpPr>
        <p:spPr>
          <a:xfrm>
            <a:off x="11449932" y="2780051"/>
            <a:ext cx="483905" cy="378051"/>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p:cNvSpPr/>
          <p:nvPr/>
        </p:nvSpPr>
        <p:spPr>
          <a:xfrm>
            <a:off x="7469077" y="685800"/>
            <a:ext cx="640203" cy="368117"/>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8"/>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6" name="Freeform 16"/>
          <p:cNvSpPr/>
          <p:nvPr/>
        </p:nvSpPr>
        <p:spPr>
          <a:xfrm>
            <a:off x="10190084" y="420027"/>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9"/>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26" name="Group 25"/>
          <p:cNvGrpSpPr/>
          <p:nvPr/>
        </p:nvGrpSpPr>
        <p:grpSpPr>
          <a:xfrm>
            <a:off x="660401" y="445254"/>
            <a:ext cx="8405540" cy="5801868"/>
            <a:chOff x="1028700" y="707898"/>
            <a:chExt cx="9979943" cy="8702802"/>
          </a:xfrm>
        </p:grpSpPr>
        <p:grpSp>
          <p:nvGrpSpPr>
            <p:cNvPr id="5" name="Group 5"/>
            <p:cNvGrpSpPr/>
            <p:nvPr/>
          </p:nvGrpSpPr>
          <p:grpSpPr>
            <a:xfrm>
              <a:off x="1181100" y="1181100"/>
              <a:ext cx="9827543" cy="8229600"/>
              <a:chOff x="0" y="0"/>
              <a:chExt cx="2588324" cy="2167467"/>
            </a:xfrm>
          </p:grpSpPr>
          <p:sp>
            <p:nvSpPr>
              <p:cNvPr id="6" name="Freeform 6"/>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a:noFill/>
              </a:ln>
            </p:spPr>
            <p:txBody>
              <a:bodyPr/>
              <a:lstStyle/>
              <a:p>
                <a:pPr defTabSz="609630"/>
                <a:endParaRPr lang="vi-VN" sz="1200">
                  <a:solidFill>
                    <a:prstClr val="black"/>
                  </a:solidFill>
                  <a:latin typeface="Arial" panose="020B0604020202020204" pitchFamily="34" charset="0"/>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8" name="Group 8"/>
            <p:cNvGrpSpPr/>
            <p:nvPr/>
          </p:nvGrpSpPr>
          <p:grpSpPr>
            <a:xfrm>
              <a:off x="1028700" y="1028700"/>
              <a:ext cx="9833403" cy="8229600"/>
              <a:chOff x="0" y="0"/>
              <a:chExt cx="2589867" cy="2167467"/>
            </a:xfrm>
          </p:grpSpPr>
          <p:sp>
            <p:nvSpPr>
              <p:cNvPr id="9" name="Freeform 9"/>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a:noFill/>
              </a:ln>
            </p:spPr>
            <p:txBody>
              <a:bodyPr/>
              <a:lstStyle/>
              <a:p>
                <a:pPr defTabSz="609630"/>
                <a:endParaRPr lang="vi-VN" sz="1200">
                  <a:solidFill>
                    <a:prstClr val="black"/>
                  </a:solidFill>
                  <a:latin typeface="Arial" panose="020B0604020202020204" pitchFamily="34" charset="0"/>
                </a:endParaRPr>
              </a:p>
            </p:txBody>
          </p:sp>
          <p:sp>
            <p:nvSpPr>
              <p:cNvPr id="10" name="TextBox 10"/>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7" name="Freeform 17"/>
            <p:cNvSpPr/>
            <p:nvPr/>
          </p:nvSpPr>
          <p:spPr>
            <a:xfrm>
              <a:off x="3726601" y="707898"/>
              <a:ext cx="3657600" cy="946404"/>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sp>
        <p:nvSpPr>
          <p:cNvPr id="25" name="Rectangle 24"/>
          <p:cNvSpPr/>
          <p:nvPr/>
        </p:nvSpPr>
        <p:spPr>
          <a:xfrm>
            <a:off x="867630" y="1142606"/>
            <a:ext cx="7975287" cy="4678204"/>
          </a:xfrm>
          <a:prstGeom prst="rect">
            <a:avLst/>
          </a:prstGeom>
        </p:spPr>
        <p:txBody>
          <a:bodyPr wrap="square">
            <a:spAutoFit/>
          </a:bodyPr>
          <a:lstStyle/>
          <a:p>
            <a:pPr algn="just" defTabSz="609630">
              <a:spcAft>
                <a:spcPts val="400"/>
              </a:spcAft>
              <a:defRPr/>
            </a:pPr>
            <a:r>
              <a:rPr lang="vi-VN" sz="3200" b="1" kern="0" dirty="0">
                <a:solidFill>
                  <a:srgbClr val="FF0000"/>
                </a:solidFill>
                <a:latin typeface="Cambria" panose="02040503050406030204" pitchFamily="18" charset="0"/>
                <a:ea typeface="Cambria" panose="02040503050406030204" pitchFamily="18" charset="0"/>
              </a:rPr>
              <a:t>+ Hs chơi theo nhóm bàn tìm về một môi trường cung cấp thức ăn, chỗ ở và các nhu cầu thiết yếu khác cho sinh vật, con người.</a:t>
            </a:r>
          </a:p>
          <a:p>
            <a:pPr algn="just" defTabSz="609630">
              <a:spcAft>
                <a:spcPts val="400"/>
              </a:spcAft>
              <a:defRPr/>
            </a:pPr>
            <a:r>
              <a:rPr lang="vi-VN" sz="3200" b="1" kern="0" dirty="0">
                <a:solidFill>
                  <a:srgbClr val="FF0000"/>
                </a:solidFill>
                <a:latin typeface="Cambria" panose="02040503050406030204" pitchFamily="18" charset="0"/>
                <a:ea typeface="Cambria" panose="02040503050406030204" pitchFamily="18" charset="0"/>
              </a:rPr>
              <a:t>+ HS1 : nghĩ tên một loài sinh vật</a:t>
            </a:r>
          </a:p>
          <a:p>
            <a:pPr algn="just" defTabSz="609630">
              <a:spcAft>
                <a:spcPts val="400"/>
              </a:spcAft>
              <a:defRPr/>
            </a:pPr>
            <a:r>
              <a:rPr lang="vi-VN" sz="3200" b="1" kern="0" dirty="0">
                <a:solidFill>
                  <a:srgbClr val="FF0000"/>
                </a:solidFill>
                <a:latin typeface="Cambria" panose="02040503050406030204" pitchFamily="18" charset="0"/>
                <a:ea typeface="Cambria" panose="02040503050406030204" pitchFamily="18" charset="0"/>
              </a:rPr>
              <a:t>+</a:t>
            </a:r>
            <a:r>
              <a:rPr lang="en-US" sz="3200" b="1" kern="0" dirty="0">
                <a:solidFill>
                  <a:srgbClr val="FF0000"/>
                </a:solidFill>
                <a:latin typeface="Cambria" panose="02040503050406030204" pitchFamily="18" charset="0"/>
                <a:ea typeface="Cambria" panose="02040503050406030204" pitchFamily="18" charset="0"/>
              </a:rPr>
              <a:t> </a:t>
            </a:r>
            <a:r>
              <a:rPr lang="vi-VN" sz="3200" b="1" kern="0" dirty="0">
                <a:solidFill>
                  <a:srgbClr val="FF0000"/>
                </a:solidFill>
                <a:latin typeface="Cambria" panose="02040503050406030204" pitchFamily="18" charset="0"/>
                <a:ea typeface="Cambria" panose="02040503050406030204" pitchFamily="18" charset="0"/>
              </a:rPr>
              <a:t>HS2: nêu những yếu tố mà môi trường cung cấp cho sinh vật đó.</a:t>
            </a:r>
          </a:p>
          <a:p>
            <a:pPr algn="just" defTabSz="609630">
              <a:spcAft>
                <a:spcPts val="400"/>
              </a:spcAft>
              <a:defRPr/>
            </a:pPr>
            <a:r>
              <a:rPr lang="vi-VN" sz="3200" b="1" kern="0" dirty="0">
                <a:solidFill>
                  <a:srgbClr val="FF0000"/>
                </a:solidFill>
                <a:latin typeface="Cambria" panose="02040503050406030204" pitchFamily="18" charset="0"/>
                <a:ea typeface="Cambria" panose="02040503050406030204" pitchFamily="18" charset="0"/>
              </a:rPr>
              <a:t>+ Trong 3 phút, HS nào kể được nhiều và đúng  sẽ được tuyên dương, chiến thắng.</a:t>
            </a:r>
          </a:p>
        </p:txBody>
      </p:sp>
    </p:spTree>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10236142" y="994561"/>
            <a:ext cx="1596796" cy="1836550"/>
          </a:xfrm>
          <a:prstGeom prst="rect">
            <a:avLst/>
          </a:prstGeom>
        </p:spPr>
      </p:pic>
      <p:sp>
        <p:nvSpPr>
          <p:cNvPr id="3" name="Rounded Rectangular Callout 2"/>
          <p:cNvSpPr/>
          <p:nvPr/>
        </p:nvSpPr>
        <p:spPr>
          <a:xfrm>
            <a:off x="4632960" y="396240"/>
            <a:ext cx="4653280" cy="151625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latin typeface="Cambria" panose="02040503050406030204" pitchFamily="18" charset="0"/>
                <a:ea typeface="Cambria" panose="02040503050406030204" pitchFamily="18" charset="0"/>
                <a:cs typeface="Open Sans" panose="020B0606030504020204" pitchFamily="34" charset="0"/>
              </a:rPr>
              <a:t>Thứ gì để thở? </a:t>
            </a:r>
            <a:endParaRPr lang="en-US" sz="4800" b="1" dirty="0">
              <a:solidFill>
                <a:schemeClr val="bg1"/>
              </a:solidFill>
              <a:latin typeface="Cambria" panose="02040503050406030204" pitchFamily="18" charset="0"/>
              <a:ea typeface="Cambria" panose="02040503050406030204" pitchFamily="18" charset="0"/>
              <a:cs typeface="Open Sans" panose="020B0606030504020204" pitchFamily="34" charset="0"/>
            </a:endParaRPr>
          </a:p>
        </p:txBody>
      </p:sp>
      <p:sp>
        <p:nvSpPr>
          <p:cNvPr id="21" name="Freeform 8"/>
          <p:cNvSpPr/>
          <p:nvPr/>
        </p:nvSpPr>
        <p:spPr>
          <a:xfrm>
            <a:off x="8373535" y="1742458"/>
            <a:ext cx="3229186" cy="5115542"/>
          </a:xfrm>
          <a:custGeom>
            <a:avLst/>
            <a:gdLst/>
            <a:ahLst/>
            <a:cxnLst/>
            <a:rect l="l" t="t" r="r" b="b"/>
            <a:pathLst>
              <a:path w="5194935" h="8229600">
                <a:moveTo>
                  <a:pt x="0" y="0"/>
                </a:moveTo>
                <a:lnTo>
                  <a:pt x="5194935" y="0"/>
                </a:lnTo>
                <a:lnTo>
                  <a:pt x="5194935" y="8229600"/>
                </a:lnTo>
                <a:lnTo>
                  <a:pt x="0" y="8229600"/>
                </a:lnTo>
                <a:lnTo>
                  <a:pt x="0" y="0"/>
                </a:lnTo>
                <a:close/>
              </a:path>
            </a:pathLst>
          </a:custGeom>
          <a:blipFill>
            <a:blip r:embed="rId6"/>
            <a:stretch>
              <a:fillRect/>
            </a:stretch>
          </a:blipFill>
        </p:spPr>
        <p:txBody>
          <a:bodyPr/>
          <a:lstStyle/>
          <a:p>
            <a:endParaRPr lang="en-US" sz="2000">
              <a:latin typeface="Cambria" panose="02040503050406030204" pitchFamily="18" charset="0"/>
              <a:ea typeface="Cambria" panose="02040503050406030204" pitchFamily="18" charset="0"/>
            </a:endParaRPr>
          </a:p>
        </p:txBody>
      </p:sp>
      <p:sp>
        <p:nvSpPr>
          <p:cNvPr id="2" name="Freeform 103">
            <a:extLst>
              <a:ext uri="{FF2B5EF4-FFF2-40B4-BE49-F238E27FC236}">
                <a16:creationId xmlns:a16="http://schemas.microsoft.com/office/drawing/2014/main" id="{090C0D49-CC2F-EF7C-E5A5-AD4D4AA179D4}"/>
              </a:ext>
            </a:extLst>
          </p:cNvPr>
          <p:cNvSpPr/>
          <p:nvPr/>
        </p:nvSpPr>
        <p:spPr>
          <a:xfrm>
            <a:off x="369070" y="2293195"/>
            <a:ext cx="2693235" cy="4564805"/>
          </a:xfrm>
          <a:custGeom>
            <a:avLst/>
            <a:gdLst/>
            <a:ahLst/>
            <a:cxnLst/>
            <a:rect l="l" t="t" r="r" b="b"/>
            <a:pathLst>
              <a:path w="2939516" h="4982230">
                <a:moveTo>
                  <a:pt x="0" y="0"/>
                </a:moveTo>
                <a:lnTo>
                  <a:pt x="2939516" y="0"/>
                </a:lnTo>
                <a:lnTo>
                  <a:pt x="2939516" y="4982230"/>
                </a:lnTo>
                <a:lnTo>
                  <a:pt x="0" y="4982230"/>
                </a:lnTo>
                <a:lnTo>
                  <a:pt x="0" y="0"/>
                </a:lnTo>
                <a:close/>
              </a:path>
            </a:pathLst>
          </a:custGeom>
          <a:blipFill>
            <a:blip r:embed="rId7"/>
            <a:stretch>
              <a:fillRect/>
            </a:stretch>
          </a:blipFill>
        </p:spPr>
        <p:txBody>
          <a:bodyPr/>
          <a:lstStyle/>
          <a:p>
            <a:endParaRPr lang="en-US" sz="2000">
              <a:latin typeface="Cambria" panose="02040503050406030204" pitchFamily="18" charset="0"/>
              <a:ea typeface="Cambria" panose="02040503050406030204" pitchFamily="18" charset="0"/>
            </a:endParaRPr>
          </a:p>
        </p:txBody>
      </p:sp>
      <p:sp>
        <p:nvSpPr>
          <p:cNvPr id="4" name="Rounded Rectangular Callout 2">
            <a:extLst>
              <a:ext uri="{FF2B5EF4-FFF2-40B4-BE49-F238E27FC236}">
                <a16:creationId xmlns:a16="http://schemas.microsoft.com/office/drawing/2014/main" id="{2DBBF095-8375-ADD5-75CE-605BBDD53A1B}"/>
              </a:ext>
            </a:extLst>
          </p:cNvPr>
          <p:cNvSpPr/>
          <p:nvPr/>
        </p:nvSpPr>
        <p:spPr>
          <a:xfrm>
            <a:off x="3200400" y="2804160"/>
            <a:ext cx="4653280" cy="1516250"/>
          </a:xfrm>
          <a:prstGeom prst="wedgeRoundRectCallout">
            <a:avLst>
              <a:gd name="adj1" fmla="val -63494"/>
              <a:gd name="adj2" fmla="val -44028"/>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FF00"/>
                </a:solidFill>
                <a:latin typeface="Cambria" panose="02040503050406030204" pitchFamily="18" charset="0"/>
                <a:ea typeface="Cambria" panose="02040503050406030204" pitchFamily="18" charset="0"/>
                <a:cs typeface="Open Sans" panose="020B0606030504020204" pitchFamily="34" charset="0"/>
              </a:rPr>
              <a:t>Không</a:t>
            </a:r>
            <a:r>
              <a:rPr lang="en-US" sz="4800" b="1" dirty="0">
                <a:solidFill>
                  <a:srgbClr val="FFFF00"/>
                </a:solidFill>
                <a:latin typeface="Cambria" panose="02040503050406030204" pitchFamily="18" charset="0"/>
                <a:ea typeface="Cambria" panose="02040503050406030204" pitchFamily="18" charset="0"/>
                <a:cs typeface="Open Sans" panose="020B0606030504020204" pitchFamily="34" charset="0"/>
              </a:rPr>
              <a:t> </a:t>
            </a:r>
            <a:r>
              <a:rPr lang="en-US" sz="4800" b="1" dirty="0" err="1">
                <a:solidFill>
                  <a:srgbClr val="FFFF00"/>
                </a:solidFill>
                <a:latin typeface="Cambria" panose="02040503050406030204" pitchFamily="18" charset="0"/>
                <a:ea typeface="Cambria" panose="02040503050406030204" pitchFamily="18" charset="0"/>
                <a:cs typeface="Open Sans" panose="020B0606030504020204" pitchFamily="34" charset="0"/>
              </a:rPr>
              <a:t>khí</a:t>
            </a:r>
            <a:endParaRPr lang="en-US" sz="4800" b="1" dirty="0">
              <a:solidFill>
                <a:srgbClr val="FFFF00"/>
              </a:solidFill>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143262637"/>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1663894" y="5124112"/>
            <a:ext cx="16263355" cy="6302050"/>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3" name="Freeform 13"/>
          <p:cNvSpPr/>
          <p:nvPr/>
        </p:nvSpPr>
        <p:spPr>
          <a:xfrm>
            <a:off x="6922743" y="5371634"/>
            <a:ext cx="629703" cy="752633"/>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4" name="Freeform 14"/>
          <p:cNvSpPr/>
          <p:nvPr/>
        </p:nvSpPr>
        <p:spPr>
          <a:xfrm flipH="1">
            <a:off x="3739154" y="5831289"/>
            <a:ext cx="806289" cy="795203"/>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Freeform 15"/>
          <p:cNvSpPr/>
          <p:nvPr/>
        </p:nvSpPr>
        <p:spPr>
          <a:xfrm>
            <a:off x="-204498" y="5476601"/>
            <a:ext cx="1566352" cy="1716963"/>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6" name="Freeform 16"/>
          <p:cNvSpPr/>
          <p:nvPr/>
        </p:nvSpPr>
        <p:spPr>
          <a:xfrm flipH="1">
            <a:off x="1042639" y="5476601"/>
            <a:ext cx="1836987" cy="150458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7" name="Freeform 17"/>
          <p:cNvSpPr/>
          <p:nvPr/>
        </p:nvSpPr>
        <p:spPr>
          <a:xfrm rot="-874593">
            <a:off x="383449" y="5258077"/>
            <a:ext cx="589010" cy="1732381"/>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8" name="Freeform 18"/>
          <p:cNvSpPr/>
          <p:nvPr/>
        </p:nvSpPr>
        <p:spPr>
          <a:xfrm>
            <a:off x="383449" y="5665843"/>
            <a:ext cx="1577683" cy="1292197"/>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9" name="Freeform 19"/>
          <p:cNvSpPr/>
          <p:nvPr/>
        </p:nvSpPr>
        <p:spPr>
          <a:xfrm>
            <a:off x="10839060" y="5646259"/>
            <a:ext cx="1334281" cy="688823"/>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0" name="Freeform 20"/>
          <p:cNvSpPr/>
          <p:nvPr/>
        </p:nvSpPr>
        <p:spPr>
          <a:xfrm>
            <a:off x="8614964" y="4912126"/>
            <a:ext cx="954829" cy="104663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1" name="Freeform 21"/>
          <p:cNvSpPr/>
          <p:nvPr/>
        </p:nvSpPr>
        <p:spPr>
          <a:xfrm>
            <a:off x="8902652" y="5665843"/>
            <a:ext cx="1334281" cy="688823"/>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2" name="Freeform 22"/>
          <p:cNvSpPr/>
          <p:nvPr/>
        </p:nvSpPr>
        <p:spPr>
          <a:xfrm>
            <a:off x="9578374" y="5889036"/>
            <a:ext cx="658559" cy="470465"/>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defTabSz="609630">
              <a:defRPr/>
            </a:pPr>
            <a:endParaRPr lang="vi-VN" sz="1200">
              <a:solidFill>
                <a:prstClr val="black"/>
              </a:solidFill>
              <a:latin typeface="Arial" panose="020B0604020202020204" pitchFamily="34" charset="0"/>
            </a:endParaRPr>
          </a:p>
        </p:txBody>
      </p:sp>
      <p:sp>
        <p:nvSpPr>
          <p:cNvPr id="23" name="Freeform 23"/>
          <p:cNvSpPr/>
          <p:nvPr/>
        </p:nvSpPr>
        <p:spPr>
          <a:xfrm rot="-3974879">
            <a:off x="10999593" y="5701389"/>
            <a:ext cx="739175" cy="1893299"/>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4" name="Freeform 24"/>
          <p:cNvSpPr/>
          <p:nvPr/>
        </p:nvSpPr>
        <p:spPr>
          <a:xfrm rot="-2700000">
            <a:off x="10892391" y="5705633"/>
            <a:ext cx="1423500" cy="1560375"/>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5" name="Freeform 25"/>
          <p:cNvSpPr/>
          <p:nvPr/>
        </p:nvSpPr>
        <p:spPr>
          <a:xfrm rot="-1511033" flipH="1">
            <a:off x="10075423" y="6414369"/>
            <a:ext cx="278380" cy="281192"/>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6" name="Freeform 26"/>
          <p:cNvSpPr/>
          <p:nvPr/>
        </p:nvSpPr>
        <p:spPr>
          <a:xfrm rot="1082476">
            <a:off x="1315678" y="5487587"/>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7" name="Freeform 27"/>
          <p:cNvSpPr/>
          <p:nvPr/>
        </p:nvSpPr>
        <p:spPr>
          <a:xfrm rot="-2369220">
            <a:off x="11784502" y="5541923"/>
            <a:ext cx="626469" cy="1531084"/>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8" name="Freeform 28"/>
          <p:cNvSpPr/>
          <p:nvPr/>
        </p:nvSpPr>
        <p:spPr>
          <a:xfrm>
            <a:off x="2028741" y="5059805"/>
            <a:ext cx="582071" cy="457653"/>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2" name="Freeform 12"/>
          <p:cNvSpPr/>
          <p:nvPr/>
        </p:nvSpPr>
        <p:spPr>
          <a:xfrm>
            <a:off x="158838" y="-178478"/>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451565" y="162003"/>
            <a:ext cx="11425103" cy="5484256"/>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5" name="TextBox 4">
            <a:extLst>
              <a:ext uri="{FF2B5EF4-FFF2-40B4-BE49-F238E27FC236}">
                <a16:creationId xmlns:a16="http://schemas.microsoft.com/office/drawing/2014/main" id="{C55BCC71-A3A0-325D-4BAD-7A9774164E04}"/>
              </a:ext>
            </a:extLst>
          </p:cNvPr>
          <p:cNvSpPr txBox="1"/>
          <p:nvPr/>
        </p:nvSpPr>
        <p:spPr>
          <a:xfrm>
            <a:off x="909738" y="591168"/>
            <a:ext cx="10637881" cy="4832092"/>
          </a:xfrm>
          <a:prstGeom prst="rect">
            <a:avLst/>
          </a:prstGeom>
          <a:noFill/>
        </p:spPr>
        <p:txBody>
          <a:bodyPr wrap="square" rtlCol="0">
            <a:spAutoFit/>
          </a:bodyPr>
          <a:lstStyle/>
          <a:p>
            <a:pPr algn="ctr" defTabSz="609630"/>
            <a:r>
              <a:rPr lang="en-US" sz="4400" b="1" dirty="0">
                <a:solidFill>
                  <a:prstClr val="black"/>
                </a:solidFill>
                <a:latin typeface="Calibri"/>
              </a:rPr>
              <a:t>Em </a:t>
            </a:r>
            <a:r>
              <a:rPr lang="en-US" sz="4400" b="1" dirty="0" err="1">
                <a:solidFill>
                  <a:prstClr val="black"/>
                </a:solidFill>
                <a:latin typeface="Calibri"/>
              </a:rPr>
              <a:t>có</a:t>
            </a:r>
            <a:r>
              <a:rPr lang="en-US" sz="4400" b="1" dirty="0">
                <a:solidFill>
                  <a:prstClr val="black"/>
                </a:solidFill>
                <a:latin typeface="Calibri"/>
              </a:rPr>
              <a:t> </a:t>
            </a:r>
            <a:r>
              <a:rPr lang="en-US" sz="4400" b="1" dirty="0" err="1">
                <a:solidFill>
                  <a:prstClr val="black"/>
                </a:solidFill>
                <a:latin typeface="Calibri"/>
              </a:rPr>
              <a:t>biết</a:t>
            </a:r>
            <a:endParaRPr lang="en-US" sz="4400" b="1" dirty="0">
              <a:solidFill>
                <a:prstClr val="black"/>
              </a:solidFill>
              <a:latin typeface="Calibri"/>
            </a:endParaRPr>
          </a:p>
          <a:p>
            <a:pPr algn="just" defTabSz="609630"/>
            <a:r>
              <a:rPr lang="vi-VN" sz="4400" dirty="0">
                <a:solidFill>
                  <a:prstClr val="black"/>
                </a:solidFill>
                <a:latin typeface="Calibri"/>
              </a:rPr>
              <a:t>Tầng ozone bao quanh Trái Đất có khả năng hấp thụ phần lớn tia cực tím từ Mặt Trời, là những tia sáng có hại cho sinh vật và con người. Nếu tầng ozone bị thủng, tia cực tím sẽ chiếu xuống bề mặt Trái Đất gây ảnh hưởng xấu cho sinh vật, con người.</a:t>
            </a:r>
          </a:p>
        </p:txBody>
      </p:sp>
    </p:spTree>
    <p:extLst>
      <p:ext uri="{BB962C8B-B14F-4D97-AF65-F5344CB8AC3E}">
        <p14:creationId xmlns:p14="http://schemas.microsoft.com/office/powerpoint/2010/main" val="4200234893"/>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ầng Ô zôn hiện tại ra sao-">
            <a:hlinkClick r:id="" action="ppaction://media"/>
            <a:extLst>
              <a:ext uri="{FF2B5EF4-FFF2-40B4-BE49-F238E27FC236}">
                <a16:creationId xmlns:a16="http://schemas.microsoft.com/office/drawing/2014/main" id="{5E7B7B6B-D37B-B3F0-84A4-E82CA9DC83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50778027"/>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9931342" y="2274721"/>
            <a:ext cx="1596796" cy="1836550"/>
          </a:xfrm>
          <a:prstGeom prst="rect">
            <a:avLst/>
          </a:prstGeom>
        </p:spPr>
      </p:pic>
      <p:pic>
        <p:nvPicPr>
          <p:cNvPr id="22" name="Picture 21"/>
          <p:cNvPicPr>
            <a:picLocks noChangeAspect="1"/>
          </p:cNvPicPr>
          <p:nvPr/>
        </p:nvPicPr>
        <p:blipFill>
          <a:blip r:embed="rId6"/>
          <a:stretch>
            <a:fillRect/>
          </a:stretch>
        </p:blipFill>
        <p:spPr>
          <a:xfrm>
            <a:off x="2113048" y="2427121"/>
            <a:ext cx="7493231" cy="5891822"/>
          </a:xfrm>
          <a:prstGeom prst="rect">
            <a:avLst/>
          </a:prstGeom>
        </p:spPr>
      </p:pic>
      <p:pic>
        <p:nvPicPr>
          <p:cNvPr id="3" name="Picture 2" descr="A close up of a black background&#10;&#10;Description automatically generated">
            <a:extLst>
              <a:ext uri="{FF2B5EF4-FFF2-40B4-BE49-F238E27FC236}">
                <a16:creationId xmlns:a16="http://schemas.microsoft.com/office/drawing/2014/main" id="{2BBA5CB7-0F06-ED35-40A7-401CACEC6A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828" y="946332"/>
            <a:ext cx="12192000" cy="2940592"/>
          </a:xfrm>
          <a:prstGeom prst="rect">
            <a:avLst/>
          </a:prstGeom>
        </p:spPr>
      </p:pic>
    </p:spTree>
    <p:extLst>
      <p:ext uri="{BB962C8B-B14F-4D97-AF65-F5344CB8AC3E}">
        <p14:creationId xmlns:p14="http://schemas.microsoft.com/office/powerpoint/2010/main" val="150090989"/>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2C2093-4DE3-94F8-8F9F-1AA863D613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sp>
        <p:nvSpPr>
          <p:cNvPr id="7" name="TextBox 12">
            <a:extLst>
              <a:ext uri="{FF2B5EF4-FFF2-40B4-BE49-F238E27FC236}">
                <a16:creationId xmlns:a16="http://schemas.microsoft.com/office/drawing/2014/main" id="{32C7864C-A631-81AA-9D07-D3724220FEC3}"/>
              </a:ext>
            </a:extLst>
          </p:cNvPr>
          <p:cNvSpPr txBox="1"/>
          <p:nvPr/>
        </p:nvSpPr>
        <p:spPr>
          <a:xfrm flipH="1">
            <a:off x="2340592" y="588137"/>
            <a:ext cx="9038607" cy="2986266"/>
          </a:xfrm>
          <a:prstGeom prst="wedgeEllipseCallout">
            <a:avLst>
              <a:gd name="adj1" fmla="val 48329"/>
              <a:gd name="adj2" fmla="val 58243"/>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defRPr/>
            </a:pPr>
            <a:r>
              <a:rPr lang="en-US" sz="4400" b="1" dirty="0">
                <a:ln w="0"/>
                <a:solidFill>
                  <a:srgbClr val="002060"/>
                </a:solidFill>
                <a:latin typeface="Calibri" panose="020F0502020204030204"/>
                <a:ea typeface="LNTH-LuoLuoNotangYuanTi 1" pitchFamily="2" charset="-128"/>
                <a:cs typeface="LNTH-LuoLuoNotangYuanTi 1" pitchFamily="2" charset="-128"/>
              </a:rPr>
              <a:t>C</a:t>
            </a:r>
            <a:r>
              <a:rPr lang="vi-VN" sz="4400" b="1" dirty="0">
                <a:ln w="0"/>
                <a:solidFill>
                  <a:srgbClr val="002060"/>
                </a:solidFill>
                <a:latin typeface="Calibri" panose="020F0502020204030204"/>
                <a:ea typeface="LNTH-LuoLuoNotangYuanTi 1" pitchFamily="2" charset="-128"/>
                <a:cs typeface="LNTH-LuoLuoNotangYuanTi 1" pitchFamily="2" charset="-128"/>
              </a:rPr>
              <a:t>hia sẻ liên hệ với nơi em đang ở: </a:t>
            </a:r>
            <a:r>
              <a:rPr lang="vi-VN" sz="4400" b="1" i="1" dirty="0">
                <a:ln w="0"/>
                <a:solidFill>
                  <a:srgbClr val="002060"/>
                </a:solidFill>
                <a:latin typeface="Calibri" panose="020F0502020204030204"/>
                <a:ea typeface="LNTH-LuoLuoNotangYuanTi 1" pitchFamily="2" charset="-128"/>
                <a:cs typeface="LNTH-LuoLuoNotangYuanTi 1" pitchFamily="2" charset="-128"/>
              </a:rPr>
              <a:t>Môi trường cung cấp cho em những gì?</a:t>
            </a:r>
            <a:endParaRPr kumimoji="0" lang="en-US" sz="4400" b="1" i="1"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64173996"/>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B798240-8298-1B08-D476-C0DC4C814B2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109" r="27097" b="52982"/>
          <a:stretch/>
        </p:blipFill>
        <p:spPr>
          <a:xfrm flipH="1">
            <a:off x="655320" y="2371107"/>
            <a:ext cx="1771308" cy="1165843"/>
          </a:xfrm>
          <a:prstGeom prst="rect">
            <a:avLst/>
          </a:prstGeom>
        </p:spPr>
      </p:pic>
      <p:pic>
        <p:nvPicPr>
          <p:cNvPr id="17" name="图片 16">
            <a:extLst>
              <a:ext uri="{FF2B5EF4-FFF2-40B4-BE49-F238E27FC236}">
                <a16:creationId xmlns:a16="http://schemas.microsoft.com/office/drawing/2014/main" id="{85FAAAE2-D3D5-BB27-493E-61E5F4D31C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749"/>
          <a:stretch/>
        </p:blipFill>
        <p:spPr>
          <a:xfrm>
            <a:off x="3093044" y="4194435"/>
            <a:ext cx="5624236" cy="3114753"/>
          </a:xfrm>
          <a:prstGeom prst="rect">
            <a:avLst/>
          </a:prstGeom>
        </p:spPr>
      </p:pic>
      <p:pic>
        <p:nvPicPr>
          <p:cNvPr id="19" name="图片 18">
            <a:extLst>
              <a:ext uri="{FF2B5EF4-FFF2-40B4-BE49-F238E27FC236}">
                <a16:creationId xmlns:a16="http://schemas.microsoft.com/office/drawing/2014/main" id="{D23E964A-68B9-565A-D04C-83F383651E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7970" y="946144"/>
            <a:ext cx="2590806" cy="2590806"/>
          </a:xfrm>
          <a:prstGeom prst="rect">
            <a:avLst/>
          </a:prstGeom>
        </p:spPr>
      </p:pic>
      <p:pic>
        <p:nvPicPr>
          <p:cNvPr id="3" name="Picture 2"/>
          <p:cNvPicPr>
            <a:picLocks noChangeAspect="1"/>
          </p:cNvPicPr>
          <p:nvPr/>
        </p:nvPicPr>
        <p:blipFill rotWithShape="1">
          <a:blip r:embed="rId5"/>
          <a:srcRect l="22697" r="21258"/>
          <a:stretch/>
        </p:blipFill>
        <p:spPr>
          <a:xfrm>
            <a:off x="1798320" y="2371107"/>
            <a:ext cx="8741686" cy="1823328"/>
          </a:xfrm>
          <a:prstGeom prst="rect">
            <a:avLst/>
          </a:prstGeom>
        </p:spPr>
      </p:pic>
    </p:spTree>
    <p:extLst>
      <p:ext uri="{BB962C8B-B14F-4D97-AF65-F5344CB8AC3E}">
        <p14:creationId xmlns:p14="http://schemas.microsoft.com/office/powerpoint/2010/main" val="686513359"/>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10236142" y="994561"/>
            <a:ext cx="1596796" cy="1836550"/>
          </a:xfrm>
          <a:prstGeom prst="rect">
            <a:avLst/>
          </a:prstGeom>
        </p:spPr>
      </p:pic>
      <p:sp>
        <p:nvSpPr>
          <p:cNvPr id="3" name="Rounded Rectangular Callout 2"/>
          <p:cNvSpPr/>
          <p:nvPr/>
        </p:nvSpPr>
        <p:spPr>
          <a:xfrm>
            <a:off x="4632960" y="396240"/>
            <a:ext cx="4653280" cy="151625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a:solidFill>
                  <a:prstClr val="white"/>
                </a:solidFill>
                <a:latin typeface="Cambria" panose="02040503050406030204" pitchFamily="18" charset="0"/>
                <a:ea typeface="Cambria" panose="02040503050406030204" pitchFamily="18" charset="0"/>
                <a:cs typeface="Open Sans" panose="020B0606030504020204" pitchFamily="34" charset="0"/>
              </a:rPr>
              <a:t>Thứ gì chống lại cơn khát? </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21" name="Freeform 8"/>
          <p:cNvSpPr/>
          <p:nvPr/>
        </p:nvSpPr>
        <p:spPr>
          <a:xfrm>
            <a:off x="8373535" y="1742458"/>
            <a:ext cx="3229186" cy="5115542"/>
          </a:xfrm>
          <a:custGeom>
            <a:avLst/>
            <a:gdLst/>
            <a:ahLst/>
            <a:cxnLst/>
            <a:rect l="l" t="t" r="r" b="b"/>
            <a:pathLst>
              <a:path w="5194935" h="8229600">
                <a:moveTo>
                  <a:pt x="0" y="0"/>
                </a:moveTo>
                <a:lnTo>
                  <a:pt x="5194935" y="0"/>
                </a:lnTo>
                <a:lnTo>
                  <a:pt x="5194935"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Freeform 103">
            <a:extLst>
              <a:ext uri="{FF2B5EF4-FFF2-40B4-BE49-F238E27FC236}">
                <a16:creationId xmlns:a16="http://schemas.microsoft.com/office/drawing/2014/main" id="{090C0D49-CC2F-EF7C-E5A5-AD4D4AA179D4}"/>
              </a:ext>
            </a:extLst>
          </p:cNvPr>
          <p:cNvSpPr/>
          <p:nvPr/>
        </p:nvSpPr>
        <p:spPr>
          <a:xfrm>
            <a:off x="369070" y="2293195"/>
            <a:ext cx="2693235" cy="4564805"/>
          </a:xfrm>
          <a:custGeom>
            <a:avLst/>
            <a:gdLst/>
            <a:ahLst/>
            <a:cxnLst/>
            <a:rect l="l" t="t" r="r" b="b"/>
            <a:pathLst>
              <a:path w="2939516" h="4982230">
                <a:moveTo>
                  <a:pt x="0" y="0"/>
                </a:moveTo>
                <a:lnTo>
                  <a:pt x="2939516" y="0"/>
                </a:lnTo>
                <a:lnTo>
                  <a:pt x="2939516" y="4982230"/>
                </a:lnTo>
                <a:lnTo>
                  <a:pt x="0" y="498223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Rounded Rectangular Callout 2">
            <a:extLst>
              <a:ext uri="{FF2B5EF4-FFF2-40B4-BE49-F238E27FC236}">
                <a16:creationId xmlns:a16="http://schemas.microsoft.com/office/drawing/2014/main" id="{2DBBF095-8375-ADD5-75CE-605BBDD53A1B}"/>
              </a:ext>
            </a:extLst>
          </p:cNvPr>
          <p:cNvSpPr/>
          <p:nvPr/>
        </p:nvSpPr>
        <p:spPr>
          <a:xfrm>
            <a:off x="3200400" y="2804160"/>
            <a:ext cx="3190240" cy="1516250"/>
          </a:xfrm>
          <a:prstGeom prst="wedgeRoundRectCallout">
            <a:avLst>
              <a:gd name="adj1" fmla="val -63494"/>
              <a:gd name="adj2" fmla="val -44028"/>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a:solidFill>
                  <a:srgbClr val="FFFF00"/>
                </a:solidFill>
                <a:latin typeface="Cambria" panose="02040503050406030204" pitchFamily="18" charset="0"/>
                <a:ea typeface="Cambria" panose="02040503050406030204" pitchFamily="18" charset="0"/>
                <a:cs typeface="Open Sans" panose="020B0606030504020204" pitchFamily="34" charset="0"/>
              </a:rPr>
              <a:t>Nước</a:t>
            </a:r>
            <a:endPar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3237440264"/>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10236142" y="994561"/>
            <a:ext cx="1596796" cy="1836550"/>
          </a:xfrm>
          <a:prstGeom prst="rect">
            <a:avLst/>
          </a:prstGeom>
        </p:spPr>
      </p:pic>
      <p:sp>
        <p:nvSpPr>
          <p:cNvPr id="3" name="Rounded Rectangular Callout 2"/>
          <p:cNvSpPr/>
          <p:nvPr/>
        </p:nvSpPr>
        <p:spPr>
          <a:xfrm>
            <a:off x="4632960" y="396240"/>
            <a:ext cx="4653280" cy="151625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a:solidFill>
                  <a:prstClr val="white"/>
                </a:solidFill>
                <a:latin typeface="Cambria" panose="02040503050406030204" pitchFamily="18" charset="0"/>
                <a:ea typeface="Cambria" panose="02040503050406030204" pitchFamily="18" charset="0"/>
                <a:cs typeface="Open Sans" panose="020B0606030504020204" pitchFamily="34" charset="0"/>
              </a:rPr>
              <a:t>Để chống lại cơn đói?</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21" name="Freeform 8"/>
          <p:cNvSpPr/>
          <p:nvPr/>
        </p:nvSpPr>
        <p:spPr>
          <a:xfrm>
            <a:off x="8373535" y="1742458"/>
            <a:ext cx="3229186" cy="5115542"/>
          </a:xfrm>
          <a:custGeom>
            <a:avLst/>
            <a:gdLst/>
            <a:ahLst/>
            <a:cxnLst/>
            <a:rect l="l" t="t" r="r" b="b"/>
            <a:pathLst>
              <a:path w="5194935" h="8229600">
                <a:moveTo>
                  <a:pt x="0" y="0"/>
                </a:moveTo>
                <a:lnTo>
                  <a:pt x="5194935" y="0"/>
                </a:lnTo>
                <a:lnTo>
                  <a:pt x="5194935"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Freeform 103">
            <a:extLst>
              <a:ext uri="{FF2B5EF4-FFF2-40B4-BE49-F238E27FC236}">
                <a16:creationId xmlns:a16="http://schemas.microsoft.com/office/drawing/2014/main" id="{090C0D49-CC2F-EF7C-E5A5-AD4D4AA179D4}"/>
              </a:ext>
            </a:extLst>
          </p:cNvPr>
          <p:cNvSpPr/>
          <p:nvPr/>
        </p:nvSpPr>
        <p:spPr>
          <a:xfrm>
            <a:off x="369070" y="2293195"/>
            <a:ext cx="2693235" cy="4564805"/>
          </a:xfrm>
          <a:custGeom>
            <a:avLst/>
            <a:gdLst/>
            <a:ahLst/>
            <a:cxnLst/>
            <a:rect l="l" t="t" r="r" b="b"/>
            <a:pathLst>
              <a:path w="2939516" h="4982230">
                <a:moveTo>
                  <a:pt x="0" y="0"/>
                </a:moveTo>
                <a:lnTo>
                  <a:pt x="2939516" y="0"/>
                </a:lnTo>
                <a:lnTo>
                  <a:pt x="2939516" y="4982230"/>
                </a:lnTo>
                <a:lnTo>
                  <a:pt x="0" y="498223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Rounded Rectangular Callout 2">
            <a:extLst>
              <a:ext uri="{FF2B5EF4-FFF2-40B4-BE49-F238E27FC236}">
                <a16:creationId xmlns:a16="http://schemas.microsoft.com/office/drawing/2014/main" id="{2DBBF095-8375-ADD5-75CE-605BBDD53A1B}"/>
              </a:ext>
            </a:extLst>
          </p:cNvPr>
          <p:cNvSpPr/>
          <p:nvPr/>
        </p:nvSpPr>
        <p:spPr>
          <a:xfrm>
            <a:off x="3200400" y="2804160"/>
            <a:ext cx="4074160" cy="1516250"/>
          </a:xfrm>
          <a:prstGeom prst="wedgeRoundRectCallout">
            <a:avLst>
              <a:gd name="adj1" fmla="val -63494"/>
              <a:gd name="adj2" fmla="val -44028"/>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FF00"/>
                </a:solidFill>
                <a:latin typeface="Cambria" panose="02040503050406030204" pitchFamily="18" charset="0"/>
                <a:ea typeface="Cambria" panose="02040503050406030204" pitchFamily="18" charset="0"/>
                <a:cs typeface="Open Sans" panose="020B0606030504020204" pitchFamily="34" charset="0"/>
              </a:rPr>
              <a:t>Thức</a:t>
            </a:r>
            <a:r>
              <a:rPr lang="en-US" sz="6000" b="1" dirty="0">
                <a:solidFill>
                  <a:srgbClr val="FFFF00"/>
                </a:solidFill>
                <a:latin typeface="Cambria" panose="02040503050406030204" pitchFamily="18" charset="0"/>
                <a:ea typeface="Cambria" panose="02040503050406030204" pitchFamily="18" charset="0"/>
                <a:cs typeface="Open Sans" panose="020B0606030504020204" pitchFamily="34" charset="0"/>
              </a:rPr>
              <a:t> </a:t>
            </a:r>
            <a:r>
              <a:rPr lang="en-US" sz="6000" b="1" dirty="0" err="1">
                <a:solidFill>
                  <a:srgbClr val="FFFF00"/>
                </a:solidFill>
                <a:latin typeface="Cambria" panose="02040503050406030204" pitchFamily="18" charset="0"/>
                <a:ea typeface="Cambria" panose="02040503050406030204" pitchFamily="18" charset="0"/>
                <a:cs typeface="Open Sans" panose="020B0606030504020204" pitchFamily="34" charset="0"/>
              </a:rPr>
              <a:t>ăn</a:t>
            </a:r>
            <a:endParaRPr kumimoji="0" lang="en-US" sz="6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1434694868"/>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10236142" y="994561"/>
            <a:ext cx="1596796" cy="1836550"/>
          </a:xfrm>
          <a:prstGeom prst="rect">
            <a:avLst/>
          </a:prstGeom>
        </p:spPr>
      </p:pic>
      <p:sp>
        <p:nvSpPr>
          <p:cNvPr id="3" name="Rounded Rectangular Callout 2"/>
          <p:cNvSpPr/>
          <p:nvPr/>
        </p:nvSpPr>
        <p:spPr>
          <a:xfrm>
            <a:off x="4632960" y="396240"/>
            <a:ext cx="4653280" cy="151625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dirty="0">
                <a:solidFill>
                  <a:prstClr val="white"/>
                </a:solidFill>
                <a:latin typeface="Cambria" panose="02040503050406030204" pitchFamily="18" charset="0"/>
                <a:ea typeface="Cambria" panose="02040503050406030204" pitchFamily="18" charset="0"/>
                <a:cs typeface="Open Sans" panose="020B0606030504020204" pitchFamily="34" charset="0"/>
              </a:rPr>
              <a:t>Để nhìn thấy xung quanh?</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21" name="Freeform 8"/>
          <p:cNvSpPr/>
          <p:nvPr/>
        </p:nvSpPr>
        <p:spPr>
          <a:xfrm>
            <a:off x="8373535" y="1742458"/>
            <a:ext cx="3229186" cy="5115542"/>
          </a:xfrm>
          <a:custGeom>
            <a:avLst/>
            <a:gdLst/>
            <a:ahLst/>
            <a:cxnLst/>
            <a:rect l="l" t="t" r="r" b="b"/>
            <a:pathLst>
              <a:path w="5194935" h="8229600">
                <a:moveTo>
                  <a:pt x="0" y="0"/>
                </a:moveTo>
                <a:lnTo>
                  <a:pt x="5194935" y="0"/>
                </a:lnTo>
                <a:lnTo>
                  <a:pt x="5194935"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Freeform 103">
            <a:extLst>
              <a:ext uri="{FF2B5EF4-FFF2-40B4-BE49-F238E27FC236}">
                <a16:creationId xmlns:a16="http://schemas.microsoft.com/office/drawing/2014/main" id="{090C0D49-CC2F-EF7C-E5A5-AD4D4AA179D4}"/>
              </a:ext>
            </a:extLst>
          </p:cNvPr>
          <p:cNvSpPr/>
          <p:nvPr/>
        </p:nvSpPr>
        <p:spPr>
          <a:xfrm>
            <a:off x="369070" y="2293195"/>
            <a:ext cx="2693235" cy="4564805"/>
          </a:xfrm>
          <a:custGeom>
            <a:avLst/>
            <a:gdLst/>
            <a:ahLst/>
            <a:cxnLst/>
            <a:rect l="l" t="t" r="r" b="b"/>
            <a:pathLst>
              <a:path w="2939516" h="4982230">
                <a:moveTo>
                  <a:pt x="0" y="0"/>
                </a:moveTo>
                <a:lnTo>
                  <a:pt x="2939516" y="0"/>
                </a:lnTo>
                <a:lnTo>
                  <a:pt x="2939516" y="4982230"/>
                </a:lnTo>
                <a:lnTo>
                  <a:pt x="0" y="498223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Rounded Rectangular Callout 2">
            <a:extLst>
              <a:ext uri="{FF2B5EF4-FFF2-40B4-BE49-F238E27FC236}">
                <a16:creationId xmlns:a16="http://schemas.microsoft.com/office/drawing/2014/main" id="{2DBBF095-8375-ADD5-75CE-605BBDD53A1B}"/>
              </a:ext>
            </a:extLst>
          </p:cNvPr>
          <p:cNvSpPr/>
          <p:nvPr/>
        </p:nvSpPr>
        <p:spPr>
          <a:xfrm>
            <a:off x="3200400" y="2804160"/>
            <a:ext cx="4074160" cy="1516250"/>
          </a:xfrm>
          <a:prstGeom prst="wedgeRoundRectCallout">
            <a:avLst>
              <a:gd name="adj1" fmla="val -63494"/>
              <a:gd name="adj2" fmla="val -44028"/>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b="1">
                <a:solidFill>
                  <a:srgbClr val="FFFF00"/>
                </a:solidFill>
                <a:latin typeface="Cambria" panose="02040503050406030204" pitchFamily="18" charset="0"/>
                <a:ea typeface="Cambria" panose="02040503050406030204" pitchFamily="18" charset="0"/>
                <a:cs typeface="Open Sans" panose="020B0606030504020204" pitchFamily="34" charset="0"/>
              </a:rPr>
              <a:t>Ánh sáng</a:t>
            </a:r>
            <a:endParaRPr kumimoji="0" lang="en-US" sz="6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4042862106"/>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3E8440AD-BC0B-604F-AAAB-10A821924CF4}"/>
              </a:ext>
            </a:extLst>
          </p:cNvPr>
          <p:cNvSpPr/>
          <p:nvPr/>
        </p:nvSpPr>
        <p:spPr>
          <a:xfrm>
            <a:off x="8373535" y="1742458"/>
            <a:ext cx="3229186" cy="5115542"/>
          </a:xfrm>
          <a:custGeom>
            <a:avLst/>
            <a:gdLst/>
            <a:ahLst/>
            <a:cxnLst/>
            <a:rect l="l" t="t" r="r" b="b"/>
            <a:pathLst>
              <a:path w="5194935" h="8229600">
                <a:moveTo>
                  <a:pt x="0" y="0"/>
                </a:moveTo>
                <a:lnTo>
                  <a:pt x="5194935" y="0"/>
                </a:lnTo>
                <a:lnTo>
                  <a:pt x="5194935" y="8229600"/>
                </a:lnTo>
                <a:lnTo>
                  <a:pt x="0" y="8229600"/>
                </a:lnTo>
                <a:lnTo>
                  <a:pt x="0" y="0"/>
                </a:lnTo>
                <a:close/>
              </a:path>
            </a:pathLst>
          </a:custGeom>
          <a:blipFill>
            <a:blip r:embed="rId3"/>
            <a:stretch>
              <a:fillRect/>
            </a:stretch>
          </a:blipFill>
        </p:spPr>
        <p:txBody>
          <a:bodyPr/>
          <a:lstStyle/>
          <a:p>
            <a:endParaRPr lang="en-US"/>
          </a:p>
        </p:txBody>
      </p:sp>
      <p:pic>
        <p:nvPicPr>
          <p:cNvPr id="7" name="Picture 6">
            <a:extLst>
              <a:ext uri="{FF2B5EF4-FFF2-40B4-BE49-F238E27FC236}">
                <a16:creationId xmlns:a16="http://schemas.microsoft.com/office/drawing/2014/main" id="{CC000DD3-6C70-353F-5A78-7F5D8DE2642E}"/>
              </a:ext>
            </a:extLst>
          </p:cNvPr>
          <p:cNvPicPr>
            <a:picLocks noChangeAspect="1"/>
          </p:cNvPicPr>
          <p:nvPr/>
        </p:nvPicPr>
        <p:blipFill>
          <a:blip r:embed="rId4"/>
          <a:stretch>
            <a:fillRect/>
          </a:stretch>
        </p:blipFill>
        <p:spPr>
          <a:xfrm>
            <a:off x="603032" y="2113280"/>
            <a:ext cx="7913823" cy="3537878"/>
          </a:xfrm>
          <a:prstGeom prst="rect">
            <a:avLst/>
          </a:prstGeom>
        </p:spPr>
      </p:pic>
      <p:pic>
        <p:nvPicPr>
          <p:cNvPr id="9" name="Picture 8">
            <a:extLst>
              <a:ext uri="{FF2B5EF4-FFF2-40B4-BE49-F238E27FC236}">
                <a16:creationId xmlns:a16="http://schemas.microsoft.com/office/drawing/2014/main" id="{31E9C978-6831-8EB4-9C75-C9C419151FD2}"/>
              </a:ext>
            </a:extLst>
          </p:cNvPr>
          <p:cNvPicPr>
            <a:picLocks noChangeAspect="1"/>
          </p:cNvPicPr>
          <p:nvPr/>
        </p:nvPicPr>
        <p:blipFill>
          <a:blip r:embed="rId5"/>
          <a:stretch>
            <a:fillRect/>
          </a:stretch>
        </p:blipFill>
        <p:spPr>
          <a:xfrm>
            <a:off x="2264437" y="788354"/>
            <a:ext cx="5224725" cy="1420491"/>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942BC683-85A6-DB4E-A08B-6A50D01ED4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9956" y="123708"/>
            <a:ext cx="1509622" cy="1509622"/>
          </a:xfrm>
          <a:prstGeom prst="rect">
            <a:avLst/>
          </a:prstGeom>
        </p:spPr>
      </p:pic>
    </p:spTree>
    <p:extLst>
      <p:ext uri="{BB962C8B-B14F-4D97-AF65-F5344CB8AC3E}">
        <p14:creationId xmlns:p14="http://schemas.microsoft.com/office/powerpoint/2010/main" val="2917932312"/>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9931342" y="2274721"/>
            <a:ext cx="1596796" cy="1836550"/>
          </a:xfrm>
          <a:prstGeom prst="rect">
            <a:avLst/>
          </a:prstGeom>
        </p:spPr>
      </p:pic>
      <p:pic>
        <p:nvPicPr>
          <p:cNvPr id="22" name="Picture 21"/>
          <p:cNvPicPr>
            <a:picLocks noChangeAspect="1"/>
          </p:cNvPicPr>
          <p:nvPr/>
        </p:nvPicPr>
        <p:blipFill>
          <a:blip r:embed="rId6"/>
          <a:stretch>
            <a:fillRect/>
          </a:stretch>
        </p:blipFill>
        <p:spPr>
          <a:xfrm>
            <a:off x="2311168" y="2274721"/>
            <a:ext cx="7493231" cy="5891822"/>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AA2500CD-FCE6-BFAF-7A95-0EC3AC639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242" y="429613"/>
            <a:ext cx="10473836" cy="3560373"/>
          </a:xfrm>
          <a:prstGeom prst="rect">
            <a:avLst/>
          </a:prstGeom>
        </p:spPr>
      </p:pic>
    </p:spTree>
    <p:extLst>
      <p:ext uri="{BB962C8B-B14F-4D97-AF65-F5344CB8AC3E}">
        <p14:creationId xmlns:p14="http://schemas.microsoft.com/office/powerpoint/2010/main" val="1529558725"/>
      </p:ext>
    </p:extLst>
  </p:cSld>
  <p:clrMapOvr>
    <a:masterClrMapping/>
  </p:clrMapOvr>
  <mc:AlternateContent xmlns:mc="http://schemas.openxmlformats.org/markup-compatibility/2006">
    <mc:Choice xmlns:p14="http://schemas.microsoft.com/office/powerpoint/2010/main" Requires="p14">
      <p:transition p14:dur="10" advTm="3000">
        <p:random/>
      </p:transition>
    </mc:Choice>
    <mc:Fallback>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p:cNvSpPr/>
          <p:nvPr/>
        </p:nvSpPr>
        <p:spPr>
          <a:xfrm>
            <a:off x="1169081" y="457200"/>
            <a:ext cx="9891571" cy="4660806"/>
          </a:xfrm>
          <a:custGeom>
            <a:avLst/>
            <a:gdLst/>
            <a:ahLst/>
            <a:cxnLst/>
            <a:rect l="l" t="t" r="r" b="b"/>
            <a:pathLst>
              <a:path w="13458417" h="5628065">
                <a:moveTo>
                  <a:pt x="0" y="0"/>
                </a:moveTo>
                <a:lnTo>
                  <a:pt x="13458418" y="0"/>
                </a:lnTo>
                <a:lnTo>
                  <a:pt x="13458418" y="5628066"/>
                </a:lnTo>
                <a:lnTo>
                  <a:pt x="0" y="56280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8"/>
          <p:cNvSpPr txBox="1"/>
          <p:nvPr/>
        </p:nvSpPr>
        <p:spPr>
          <a:xfrm>
            <a:off x="1349668" y="751749"/>
            <a:ext cx="9519239" cy="3693319"/>
          </a:xfrm>
          <a:prstGeom prst="rect">
            <a:avLst/>
          </a:prstGeom>
        </p:spPr>
        <p:txBody>
          <a:bodyPr wrap="square" lIns="0" tIns="0" rIns="0" bIns="0" rtlCol="0" anchor="t">
            <a:spAutoFit/>
          </a:bodyPr>
          <a:lstStyle/>
          <a:p>
            <a:pPr algn="ctr"/>
            <a:r>
              <a:rPr lang="vi-VN" sz="4000" b="1" dirty="0">
                <a:solidFill>
                  <a:srgbClr val="000000"/>
                </a:solidFill>
                <a:latin typeface="Cambria" panose="02040503050406030204" pitchFamily="18" charset="0"/>
                <a:ea typeface="Cambria" panose="02040503050406030204" pitchFamily="18" charset="0"/>
                <a:cs typeface="Open Sans Bold"/>
                <a:sym typeface="Open Sans Bold"/>
              </a:rPr>
              <a:t>Môi trường bao gồm các yếu tố như ánh sáng, không khí, nhiệt độ, đất, nước, động vật, thực vật,... Sinh vật sử dụng các yếu tố do môi trường cung cấp làm thức ăn, nơi ở</a:t>
            </a:r>
            <a:r>
              <a:rPr lang="en-US" sz="4000" b="1" dirty="0">
                <a:solidFill>
                  <a:srgbClr val="000000"/>
                </a:solidFill>
                <a:latin typeface="Cambria" panose="02040503050406030204" pitchFamily="18" charset="0"/>
                <a:ea typeface="Cambria" panose="02040503050406030204" pitchFamily="18" charset="0"/>
                <a:cs typeface="Open Sans Bold"/>
                <a:sym typeface="Open Sans Bold"/>
              </a:rPr>
              <a:t> </a:t>
            </a:r>
            <a:r>
              <a:rPr lang="vi-VN" sz="4000" b="1" dirty="0">
                <a:solidFill>
                  <a:srgbClr val="000000"/>
                </a:solidFill>
                <a:latin typeface="Cambria" panose="02040503050406030204" pitchFamily="18" charset="0"/>
                <a:ea typeface="Cambria" panose="02040503050406030204" pitchFamily="18" charset="0"/>
                <a:cs typeface="Open Sans Bold"/>
                <a:sym typeface="Open Sans Bold"/>
              </a:rPr>
              <a:t>và các điều kiện cần thiết khác để sống và phát triển.</a:t>
            </a:r>
          </a:p>
        </p:txBody>
      </p:sp>
      <p:pic>
        <p:nvPicPr>
          <p:cNvPr id="6" name="Picture 5"/>
          <p:cNvPicPr>
            <a:picLocks noChangeAspect="1"/>
          </p:cNvPicPr>
          <p:nvPr/>
        </p:nvPicPr>
        <p:blipFill>
          <a:blip r:embed="rId4"/>
          <a:stretch>
            <a:fillRect/>
          </a:stretch>
        </p:blipFill>
        <p:spPr>
          <a:xfrm>
            <a:off x="3205249" y="3894129"/>
            <a:ext cx="5334462" cy="4194412"/>
          </a:xfrm>
          <a:prstGeom prst="rect">
            <a:avLst/>
          </a:prstGeom>
        </p:spPr>
      </p:pic>
    </p:spTree>
    <p:extLst>
      <p:ext uri="{BB962C8B-B14F-4D97-AF65-F5344CB8AC3E}">
        <p14:creationId xmlns:p14="http://schemas.microsoft.com/office/powerpoint/2010/main" val="2003623860"/>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TotalTime>
  <Words>730</Words>
  <Application>Microsoft Office PowerPoint</Application>
  <PresentationFormat>Màn hình rộng</PresentationFormat>
  <Paragraphs>59</Paragraphs>
  <Slides>34</Slides>
  <Notes>12</Notes>
  <HiddenSlides>0</HiddenSlides>
  <MMClips>1</MMClips>
  <ScaleCrop>false</ScaleCrop>
  <HeadingPairs>
    <vt:vector size="6" baseType="variant">
      <vt:variant>
        <vt:lpstr>Phông được Dùng</vt:lpstr>
      </vt:variant>
      <vt:variant>
        <vt:i4>3</vt:i4>
      </vt:variant>
      <vt:variant>
        <vt:lpstr>Chủ đề</vt:lpstr>
      </vt:variant>
      <vt:variant>
        <vt:i4>4</vt:i4>
      </vt:variant>
      <vt:variant>
        <vt:lpstr>Tiêu đề Bản chiếu</vt:lpstr>
      </vt:variant>
      <vt:variant>
        <vt:i4>34</vt:i4>
      </vt:variant>
    </vt:vector>
  </HeadingPairs>
  <TitlesOfParts>
    <vt:vector size="41" baseType="lpstr">
      <vt:lpstr>Arial</vt:lpstr>
      <vt:lpstr>Calibri</vt:lpstr>
      <vt:lpstr>Cambria</vt:lpstr>
      <vt:lpstr>Office Theme</vt:lpstr>
      <vt:lpstr>1_Office Theme</vt:lpstr>
      <vt:lpstr>2_Office Theme</vt:lpstr>
      <vt:lpstr>3_Office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Administrator</cp:lastModifiedBy>
  <cp:revision>72</cp:revision>
  <dcterms:created xsi:type="dcterms:W3CDTF">2024-12-20T17:11:24Z</dcterms:created>
  <dcterms:modified xsi:type="dcterms:W3CDTF">2025-04-28T08:58:40Z</dcterms:modified>
</cp:coreProperties>
</file>