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344" r:id="rId3"/>
    <p:sldId id="409" r:id="rId4"/>
    <p:sldId id="323" r:id="rId5"/>
    <p:sldId id="299" r:id="rId6"/>
    <p:sldId id="410" r:id="rId7"/>
    <p:sldId id="337" r:id="rId8"/>
    <p:sldId id="412" r:id="rId9"/>
    <p:sldId id="382" r:id="rId10"/>
    <p:sldId id="413" r:id="rId11"/>
    <p:sldId id="335" r:id="rId12"/>
    <p:sldId id="408" r:id="rId13"/>
    <p:sldId id="336" r:id="rId14"/>
    <p:sldId id="414" r:id="rId15"/>
    <p:sldId id="340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DAD"/>
    <a:srgbClr val="6699FF"/>
    <a:srgbClr val="17550E"/>
    <a:srgbClr val="C58201"/>
    <a:srgbClr val="99A833"/>
    <a:srgbClr val="BDD7EE"/>
    <a:srgbClr val="DEECD6"/>
    <a:srgbClr val="CC0000"/>
    <a:srgbClr val="FF3300"/>
    <a:srgbClr val="817A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9655" autoAdjust="0"/>
  </p:normalViewPr>
  <p:slideViewPr>
    <p:cSldViewPr snapToGrid="0" showGuides="1">
      <p:cViewPr varScale="1">
        <p:scale>
          <a:sx n="111" d="100"/>
          <a:sy n="111" d="100"/>
        </p:scale>
        <p:origin x="1086" y="132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EFEF4-59A0-40B3-8566-B10539A2ECAD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27E3B-3F9C-4904-AE3F-03AA2AE32E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27E3B-3F9C-4904-AE3F-03AA2AE32E9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27E3B-3F9C-4904-AE3F-03AA2AE32E91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EE61-D9D1-495A-AD4D-03FE46D5437C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EE61-D9D1-495A-AD4D-03FE46D5437C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EE61-D9D1-495A-AD4D-03FE46D5437C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EE61-D9D1-495A-AD4D-03FE46D5437C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EE61-D9D1-495A-AD4D-03FE46D5437C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EE61-D9D1-495A-AD4D-03FE46D5437C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EE61-D9D1-495A-AD4D-03FE46D5437C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EE61-D9D1-495A-AD4D-03FE46D5437C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EE61-D9D1-495A-AD4D-03FE46D5437C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EE61-D9D1-495A-AD4D-03FE46D5437C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EE61-D9D1-495A-AD4D-03FE46D5437C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8EE61-D9D1-495A-AD4D-03FE46D5437C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" name="副标题 2"/>
          <p:cNvSpPr txBox="1"/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9" name="图片 7"/>
          <p:cNvPicPr>
            <a:picLocks noChangeAspect="1"/>
          </p:cNvPicPr>
          <p:nvPr userDrawn="1"/>
        </p:nvPicPr>
        <p:blipFill>
          <a:blip r:embed="rId15" cstate="email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0" name="Oval 9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2914650" y="0"/>
            <a:ext cx="1295400" cy="1295400"/>
          </a:xfrm>
          <a:prstGeom prst="ellipse">
            <a:avLst/>
          </a:prstGeom>
          <a:blipFill dpi="0" rotWithShape="0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-1885950" y="5562600"/>
            <a:ext cx="1295400" cy="1295400"/>
          </a:xfrm>
          <a:prstGeom prst="ellipse">
            <a:avLst/>
          </a:prstGeom>
          <a:blipFill dpi="0" rotWithShape="0">
            <a:blip r:embed="rId16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" y="0"/>
            <a:ext cx="12191591" cy="6859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269047" y="1133171"/>
            <a:ext cx="965390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VỀ SINH HOẠT CHUYÊN MÔ</a:t>
            </a:r>
            <a:r>
              <a:rPr lang="en-US" sz="1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8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062524" y="2064957"/>
            <a:ext cx="78396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MĨ THUẬT LỚP 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470647" y="4822069"/>
            <a:ext cx="2406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 VIÊN: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0F6F2D-479D-4729-8F51-B6CD0B38756C}"/>
              </a:ext>
            </a:extLst>
          </p:cNvPr>
          <p:cNvSpPr txBox="1"/>
          <p:nvPr/>
        </p:nvSpPr>
        <p:spPr>
          <a:xfrm>
            <a:off x="4821292" y="629587"/>
            <a:ext cx="2364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accent1">
                    <a:lumMod val="50000"/>
                  </a:schemeClr>
                </a:solidFill>
              </a:rPr>
              <a:t>CÁCH VẼ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5D7B55-919E-4A4C-911B-E71AA603E9C5}"/>
              </a:ext>
            </a:extLst>
          </p:cNvPr>
          <p:cNvSpPr txBox="1"/>
          <p:nvPr/>
        </p:nvSpPr>
        <p:spPr>
          <a:xfrm>
            <a:off x="1588958" y="2151727"/>
            <a:ext cx="988924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Vẽ các hình trong tranh bằng nét chì mờ.</a:t>
            </a:r>
          </a:p>
          <a:p>
            <a:pPr marL="342900" indent="-342900">
              <a:buAutoNum type="arabicPeriod"/>
            </a:pPr>
            <a:endParaRPr lang="vi-VN" sz="32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Chấm màu tạo hình các cảnh vật.</a:t>
            </a:r>
          </a:p>
          <a:p>
            <a:pPr marL="342900" indent="-342900">
              <a:buAutoNum type="arabicPeriod"/>
            </a:pPr>
            <a:endParaRPr lang="vi-VN" sz="32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Chấm màu tạo không gian và hoàn thiện bức tranh.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11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92" t="52506" r="22762" b="35711"/>
            <a:stretch>
              <a:fillRect/>
            </a:stretch>
          </p:blipFill>
          <p:spPr>
            <a:xfrm>
              <a:off x="3385268" y="2683850"/>
              <a:ext cx="5613990" cy="808075"/>
            </a:xfrm>
            <a:prstGeom prst="rect">
              <a:avLst/>
            </a:prstGeom>
          </p:spPr>
        </p:pic>
      </p:grpSp>
      <p:sp>
        <p:nvSpPr>
          <p:cNvPr id="48" name="Rectangle 47"/>
          <p:cNvSpPr/>
          <p:nvPr/>
        </p:nvSpPr>
        <p:spPr>
          <a:xfrm>
            <a:off x="1997718" y="1490056"/>
            <a:ext cx="8389089" cy="238758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7200" b="1" dirty="0">
                <a:ln w="381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LUYỆN TẬP – SÁNG TẠO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0954" y="1364105"/>
            <a:ext cx="7210092" cy="50564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E60CA2-50C5-4378-92EC-93E50A319919}"/>
              </a:ext>
            </a:extLst>
          </p:cNvPr>
          <p:cNvSpPr txBox="1"/>
          <p:nvPr/>
        </p:nvSpPr>
        <p:spPr>
          <a:xfrm>
            <a:off x="4616970" y="554636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/>
              <a:t>SẢN PHẨM THAM KHẢO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92" t="52506" r="22762" b="35711"/>
            <a:stretch>
              <a:fillRect/>
            </a:stretch>
          </p:blipFill>
          <p:spPr>
            <a:xfrm>
              <a:off x="3385268" y="2683850"/>
              <a:ext cx="5613990" cy="808075"/>
            </a:xfrm>
            <a:prstGeom prst="rect">
              <a:avLst/>
            </a:prstGeom>
          </p:spPr>
        </p:pic>
      </p:grpSp>
      <p:sp>
        <p:nvSpPr>
          <p:cNvPr id="48" name="Rectangle 47"/>
          <p:cNvSpPr/>
          <p:nvPr/>
        </p:nvSpPr>
        <p:spPr>
          <a:xfrm>
            <a:off x="1997718" y="1490056"/>
            <a:ext cx="8389089" cy="238758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7200" b="1" dirty="0">
                <a:ln w="381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CẢM NHẬN – CHIA SẺ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83495C-8F72-4614-B4B3-EA4C8E8C3CDB}"/>
              </a:ext>
            </a:extLst>
          </p:cNvPr>
          <p:cNvSpPr txBox="1"/>
          <p:nvPr/>
        </p:nvSpPr>
        <p:spPr>
          <a:xfrm>
            <a:off x="2325973" y="1034322"/>
            <a:ext cx="858686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Chia sẻ cảm nhận của em về:</a:t>
            </a:r>
          </a:p>
          <a:p>
            <a:endParaRPr lang="vi-VN" sz="2800" dirty="0"/>
          </a:p>
          <a:p>
            <a:r>
              <a:rPr lang="vi-VN" sz="2800" dirty="0"/>
              <a:t>+ Bài vẽ em  thích ?</a:t>
            </a:r>
          </a:p>
          <a:p>
            <a:r>
              <a:rPr lang="vi-VN" sz="2800" dirty="0"/>
              <a:t>+ Màu sắc của các chấm màu trong bài vẽ? </a:t>
            </a:r>
          </a:p>
          <a:p>
            <a:r>
              <a:rPr lang="vi-VN" sz="2800" dirty="0"/>
              <a:t>+ Em thấy chỗ nào trong bài vẽ đẹp nhất?</a:t>
            </a:r>
          </a:p>
          <a:p>
            <a:r>
              <a:rPr lang="vi-VN" sz="2800" dirty="0"/>
              <a:t>+ Em có góp ý gì để cho bài vẽ của bạn tốt hơn?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27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4045" y="2146329"/>
            <a:ext cx="1101777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VỊ ĐẠI BIỂU, </a:t>
            </a:r>
          </a:p>
          <a:p>
            <a:pPr lvl="0"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GIÁO MẠNH KHỎE,</a:t>
            </a:r>
          </a:p>
          <a:p>
            <a:pPr lvl="0"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HẠNH PHÚC!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7453423"/>
            <a:chOff x="0" y="0"/>
            <a:chExt cx="12192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92" t="52506" r="22762" b="35711"/>
            <a:stretch>
              <a:fillRect/>
            </a:stretch>
          </p:blipFill>
          <p:spPr>
            <a:xfrm>
              <a:off x="3385268" y="2683850"/>
              <a:ext cx="5613990" cy="808075"/>
            </a:xfrm>
            <a:prstGeom prst="rect">
              <a:avLst/>
            </a:prstGeom>
          </p:spPr>
        </p:pic>
      </p:grpSp>
      <p:sp>
        <p:nvSpPr>
          <p:cNvPr id="48" name="Rectangle 47"/>
          <p:cNvSpPr/>
          <p:nvPr/>
        </p:nvSpPr>
        <p:spPr>
          <a:xfrm>
            <a:off x="2762672" y="2712721"/>
            <a:ext cx="7224608" cy="155448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6600" b="1" dirty="0">
                <a:ln w="381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551967475591630822">
            <a:hlinkClick r:id="" action="ppaction://media"/>
            <a:extLst>
              <a:ext uri="{FF2B5EF4-FFF2-40B4-BE49-F238E27FC236}">
                <a16:creationId xmlns:a16="http://schemas.microsoft.com/office/drawing/2014/main" id="{7E9232A1-6791-44ED-968B-9CCF5E61C3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8350" y="381000"/>
            <a:ext cx="81153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5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" y="-4047"/>
            <a:ext cx="12191591" cy="6859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209" y="4470938"/>
            <a:ext cx="2384816" cy="23848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76" l="9462" r="100000">
                        <a14:backgroundMark x1="49462" y1="3390" x2="80645" y2="43644"/>
                        <a14:backgroundMark x1="56344" y1="35169" x2="80215" y2="22669"/>
                        <a14:backgroundMark x1="49892" y1="6780" x2="51828" y2="42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9" y="3729209"/>
            <a:ext cx="2834886" cy="28775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35" b="95556" l="893" r="665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4" y="4388906"/>
            <a:ext cx="2731245" cy="24690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9178" y="2662892"/>
            <a:ext cx="12670747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 ĐỀ : THẾ GIỚI TỰ NHIÊN</a:t>
            </a:r>
          </a:p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BÀI 3: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 CHẤM MẦU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92" t="52506" r="22762" b="35711"/>
            <a:stretch>
              <a:fillRect/>
            </a:stretch>
          </p:blipFill>
          <p:spPr>
            <a:xfrm>
              <a:off x="3385268" y="2683850"/>
              <a:ext cx="5613990" cy="808075"/>
            </a:xfrm>
            <a:prstGeom prst="rect">
              <a:avLst/>
            </a:prstGeom>
          </p:spPr>
        </p:pic>
      </p:grpSp>
      <p:sp>
        <p:nvSpPr>
          <p:cNvPr id="48" name="Rectangle 47"/>
          <p:cNvSpPr/>
          <p:nvPr/>
        </p:nvSpPr>
        <p:spPr>
          <a:xfrm>
            <a:off x="2569726" y="2395322"/>
            <a:ext cx="7245074" cy="13851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381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I.KHÁM PHÁ</a:t>
            </a:r>
            <a:endParaRPr lang="vi-VN" sz="7200" b="1" dirty="0">
              <a:ln w="381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F57A78-811D-4BA3-A998-2F08457D78D0}"/>
              </a:ext>
            </a:extLst>
          </p:cNvPr>
          <p:cNvSpPr txBox="1"/>
          <p:nvPr/>
        </p:nvSpPr>
        <p:spPr>
          <a:xfrm>
            <a:off x="2605301" y="721208"/>
            <a:ext cx="6981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/>
              <a:t>QUAN SÁT CÁC SẢN PHẨM TRẢI NGHIỆM, THẢO LUẬN NHÓM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617350-EDA2-4FD9-A017-391C6BEEA328}"/>
              </a:ext>
            </a:extLst>
          </p:cNvPr>
          <p:cNvSpPr txBox="1"/>
          <p:nvPr/>
        </p:nvSpPr>
        <p:spPr>
          <a:xfrm>
            <a:off x="779490" y="1905911"/>
            <a:ext cx="110177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phẩm trên?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cam,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lục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400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…?</a:t>
            </a:r>
            <a:endParaRPr lang="vi-VN" sz="24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vi-VN" sz="2400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Để hình vẽ được rõ nét và nổi bật em phải làm thế nào?</a:t>
            </a:r>
          </a:p>
        </p:txBody>
      </p:sp>
    </p:spTree>
    <p:extLst>
      <p:ext uri="{BB962C8B-B14F-4D97-AF65-F5344CB8AC3E}">
        <p14:creationId xmlns:p14="http://schemas.microsoft.com/office/powerpoint/2010/main" val="191765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92" t="52506" r="22762" b="35711"/>
            <a:stretch>
              <a:fillRect/>
            </a:stretch>
          </p:blipFill>
          <p:spPr>
            <a:xfrm>
              <a:off x="3385268" y="2683850"/>
              <a:ext cx="5613990" cy="808075"/>
            </a:xfrm>
            <a:prstGeom prst="rect">
              <a:avLst/>
            </a:prstGeom>
          </p:spPr>
        </p:pic>
      </p:grpSp>
      <p:sp>
        <p:nvSpPr>
          <p:cNvPr id="48" name="Rectangle 47"/>
          <p:cNvSpPr/>
          <p:nvPr/>
        </p:nvSpPr>
        <p:spPr>
          <a:xfrm>
            <a:off x="2097191" y="1121666"/>
            <a:ext cx="8422189" cy="32928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7200" b="1" i="0" u="none" strike="noStrike" kern="1200" cap="none" spc="0" normalizeH="0" baseline="0" noProof="0" dirty="0">
                <a:ln w="38100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KIẾN TẠO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7200" b="1" i="0" u="none" strike="noStrike" kern="1200" cap="none" spc="0" normalizeH="0" baseline="0" noProof="0" dirty="0">
                <a:ln w="38100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KIẾN THỨC, KĨ  NĂNG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A41095-49B6-4126-B614-0E81603F82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548" y="1948414"/>
            <a:ext cx="3550023" cy="2532164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A4C427-9687-435A-AC32-C7159DADB9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385" y="1948414"/>
            <a:ext cx="3533230" cy="2548043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E4B092-B916-4FCC-939D-CA51EF2286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8" y="1948414"/>
            <a:ext cx="3550023" cy="2537712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1DF6F8-0386-4430-BE94-CBA9B54F43E0}"/>
              </a:ext>
            </a:extLst>
          </p:cNvPr>
          <p:cNvSpPr txBox="1"/>
          <p:nvPr/>
        </p:nvSpPr>
        <p:spPr>
          <a:xfrm>
            <a:off x="2032488" y="5112801"/>
            <a:ext cx="23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1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9AC874-ABED-486F-8A40-1B2DA15E6D60}"/>
              </a:ext>
            </a:extLst>
          </p:cNvPr>
          <p:cNvSpPr txBox="1"/>
          <p:nvPr/>
        </p:nvSpPr>
        <p:spPr>
          <a:xfrm>
            <a:off x="5939547" y="49714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/>
              <a:t>2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AEE543-1A87-49D2-9874-1E27DA34B4B5}"/>
              </a:ext>
            </a:extLst>
          </p:cNvPr>
          <p:cNvSpPr txBox="1"/>
          <p:nvPr/>
        </p:nvSpPr>
        <p:spPr>
          <a:xfrm>
            <a:off x="9846606" y="504939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/>
              <a:t>3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703AB9-799B-497C-B084-EB04DDFE15E2}"/>
              </a:ext>
            </a:extLst>
          </p:cNvPr>
          <p:cNvSpPr txBox="1"/>
          <p:nvPr/>
        </p:nvSpPr>
        <p:spPr>
          <a:xfrm>
            <a:off x="3312064" y="798519"/>
            <a:ext cx="5254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CÁCH VẼ TRANH CHẤM MÀU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4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3018" y="1555297"/>
            <a:ext cx="11579766" cy="35110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706846" y="1846490"/>
            <a:ext cx="11245938" cy="1522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lnSpc>
                <a:spcPct val="150000"/>
              </a:lnSpc>
              <a:buFontTx/>
              <a:buNone/>
            </a:pPr>
            <a:r>
              <a:rPr lang="en-US" altLang="vi-VN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Thảo luận nhóm :</a:t>
            </a:r>
          </a:p>
          <a:p>
            <a:pPr indent="0" algn="just">
              <a:lnSpc>
                <a:spcPct val="150000"/>
              </a:lnSpc>
              <a:buFontTx/>
              <a:buNone/>
            </a:pPr>
            <a:endParaRPr lang="en-US" altLang="vi-VN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0F366-098E-48FF-8097-6958CD89ABA1}"/>
              </a:ext>
            </a:extLst>
          </p:cNvPr>
          <p:cNvSpPr txBox="1"/>
          <p:nvPr/>
        </p:nvSpPr>
        <p:spPr>
          <a:xfrm>
            <a:off x="2203554" y="2953062"/>
            <a:ext cx="5594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/>
              <a:t>+ Nêu các bước vẽ tranh chấm màu?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261</Words>
  <Application>Microsoft Office PowerPoint</Application>
  <PresentationFormat>Widescreen</PresentationFormat>
  <Paragraphs>43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等线</vt:lpstr>
      <vt:lpstr>Arial</vt:lpstr>
      <vt:lpstr>Calibri</vt:lpstr>
      <vt:lpstr>Calibri Light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Lê Hoàng Sơn</cp:lastModifiedBy>
  <cp:revision>161</cp:revision>
  <dcterms:created xsi:type="dcterms:W3CDTF">2018-06-01T00:49:00Z</dcterms:created>
  <dcterms:modified xsi:type="dcterms:W3CDTF">2023-07-30T13:15:05Z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DD8822F0701F4DCEB536010F4DF35216</vt:lpwstr>
  </property>
  <property fmtid="{D5CDD505-2E9C-101B-9397-08002B2CF9AE}" pid="3" name="KSOProductBuildVer">
    <vt:lpwstr>1033-11.2.0.11537</vt:lpwstr>
  </property>
</Properties>
</file>